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61" r:id="rId5"/>
    <p:sldId id="262" r:id="rId6"/>
    <p:sldId id="259" r:id="rId7"/>
    <p:sldId id="260" r:id="rId8"/>
    <p:sldId id="263" r:id="rId9"/>
    <p:sldId id="264" r:id="rId10"/>
    <p:sldId id="285" r:id="rId11"/>
    <p:sldId id="286" r:id="rId12"/>
    <p:sldId id="288" r:id="rId13"/>
    <p:sldId id="265" r:id="rId14"/>
    <p:sldId id="266" r:id="rId15"/>
    <p:sldId id="267" r:id="rId16"/>
    <p:sldId id="273" r:id="rId17"/>
    <p:sldId id="282" r:id="rId18"/>
    <p:sldId id="283" r:id="rId19"/>
    <p:sldId id="284" r:id="rId20"/>
    <p:sldId id="279" r:id="rId21"/>
    <p:sldId id="280" r:id="rId22"/>
    <p:sldId id="281" r:id="rId23"/>
    <p:sldId id="274" r:id="rId24"/>
    <p:sldId id="275" r:id="rId25"/>
    <p:sldId id="276" r:id="rId26"/>
    <p:sldId id="277" r:id="rId27"/>
    <p:sldId id="278" r:id="rId28"/>
    <p:sldId id="294" r:id="rId29"/>
    <p:sldId id="295" r:id="rId30"/>
    <p:sldId id="268" r:id="rId31"/>
    <p:sldId id="269" r:id="rId32"/>
    <p:sldId id="270" r:id="rId33"/>
    <p:sldId id="296" r:id="rId34"/>
    <p:sldId id="272" r:id="rId35"/>
    <p:sldId id="297" r:id="rId36"/>
    <p:sldId id="27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314" autoAdjust="0"/>
  </p:normalViewPr>
  <p:slideViewPr>
    <p:cSldViewPr>
      <p:cViewPr varScale="1">
        <p:scale>
          <a:sx n="60" d="100"/>
          <a:sy n="60" d="100"/>
        </p:scale>
        <p:origin x="-2088"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3840" units="cm"/>
          <inkml:channel name="Y" type="integer" max="1118" units="cm"/>
          <inkml:channel name="T" type="integer" max="2.14748E9" units="dev"/>
        </inkml:traceFormat>
        <inkml:channelProperties>
          <inkml:channelProperty channel="X" name="resolution" value="131.05801" units="1/cm"/>
          <inkml:channelProperty channel="Y" name="resolution" value="67.75758" units="1/cm"/>
          <inkml:channelProperty channel="T" name="resolution" value="1" units="1/dev"/>
        </inkml:channelProperties>
      </inkml:inkSource>
      <inkml:timestamp xml:id="ts0" timeString="2016-05-01T15:01:49.641"/>
    </inkml:context>
    <inkml:brush xml:id="br0">
      <inkml:brushProperty name="width" value="0.1" units="cm"/>
      <inkml:brushProperty name="height" value="0.1" units="cm"/>
      <inkml:brushProperty name="fitToCurve" value="1"/>
    </inkml:brush>
  </inkml:definitions>
  <inkml:trace contextRef="#ctx0" brushRef="#br0">106 297 0,'-21'0'109,"0"0"-78,21 28-15,-21-28 0,21 28-16,-22 0 0,22 1 15,0-1-15,0 0 16,-21 0 15,21 1 16,0-1-16,0 0-15,0 0 31,0 1 47,0 0-79,0-1 32,0 0 0,0 0-16,21-28-15,-21 29-16,0-1 15,0 0 1,0 0-16,22 0 31,-22 1-31,0-1 32,21 0-17,-21 0 1,21 2-1,-21-2-15,21-28 16,-21 28 0,0 0-1,21 0-15,-21 1 32,0-1-1,22-28-16,-22 28 1,21-28 0,0 57-1,-21-29 17,0 0-17,21-28 1,-21 28 15,21-28-15,0 28-1,0 2 1,-21-2-16,21-28 16,-21 28-1,21-28 32,1 28-16,-1 1-15,0-29-16,-21 28 16,21-28-16,1 0 15,-1 0 1,-21 28-1,21-28 1,0 0-16,0 0 16,1 0-1,-1 0 1,0 0-16,0 0 16,0 0-16,21 0 15,-21 0-15,43 0 16,-43 0-1,-21 28-15,21-28 16,22 0 78,-22 0-79,0 0 79,0 0-63,1 0-31,-1 0 16,0 0 15,-21-28 32,21 0-1,0 28-15,0 0-47,0-28 31,0 28-15,-21-29-16,21 29 16,1 0 15,-1-28 16,0 28-32,-21-28-15,21 28 79,1-28-48,-1 28 0,-21-30-15,21 2-1,0 28 1,-21-28 0,21 28-16,1 0 31,-1 0-16,0 0 1,0 0 15,0-28-15,-21 0 31,21-1-32,-21 1 1,0 0-16,0 0 16,0-1-16,0 1 15,0 0 1,0-28 0,0 26-16,0 2 0,0 0 15,0 0 1,0-1-16,0 1 15,-21 0 1,21 0 0,0 0-1,0-1 1,0 1-16,0 0 16,-21 28-1,21-28 32,-21-1-47,21 0 16,0 1 15,0 0-31,0 0 47,-21 28-32,21-29 1,-21 29-16,21-28 16,0 0 15,-22 28-15,22-28-1,-21 28 1,0 0-1,21-29 1,-21 29-16,0-28 16,-22 0-1,22 0 1,0 28 15,21-28-31,-22-1 0,1 29 16,21-28-1,-21 28-15,0-29 16,0 29 0,0 0-1,0 0 1,0-28 0,21-1-16,-21 29 15,-1 0 1,1-28-1,0 28 17,0 0-17,0-28 17,-1 28-17,1-28 16,0 28-15,0 0 0,-1 0 15,1 0 0,0 0 0,0 0-31,0 0 16,0-28-16,0 28 16,0 0-16,0 0 15,-1 0 32,1 0-31,0 0-1,0 0-15,-22 0 16,22 0 0,0 0-1,0 0 63,-1 0-31,1 28-15,21 0-1,-42 0-16,42 0 1,-21-28 0,21 29 15,0-1 31,-21-28-15,0 0-31,21 29 0,0-1 77,-21-28-77,0 0-16,-1 0 31,1 0-15,0 0-1,0 0-15,0 0 16,-1 0-16,22 29 359,0-1-359,22 0 16,20-28-16,-21 28 16</inkml:trace>
  <inkml:trace contextRef="#ctx0" brushRef="#br0" timeOffset="1">381 183 0,'0'29'313,"21"-29"-298,-21 28 1,0 1 31,0-1-32,0 0 1,0 0 15,0 0-31,0 1 16,0-1 15,0 0 203,0 0-187,0 1-31,0-1 15,0 0-31,22-28 16,-22 28-1,0 1 407,-22-29-250,1 0-125,21-29-47,0 1 16,-21 0 15,21 0 375,-21 28-375,21-29-31,-22 29 32,22-28-17,-21 28 32,0 0 156,42 0 141,0 0-313,1 0-31,-1 0 16,0 0 0,0 0 46,1 28 63,-1-28-78,-21 29-47,0-1 31,0 0 63,21-28 359,0 0-437,-21-28-1,21 28-15,-21-28 16,22 28 15,-1-29 47,0 29-46,-21-28-32</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118" units="cm"/>
          <inkml:channel name="T" type="integer" max="2.14748E9" units="dev"/>
        </inkml:traceFormat>
        <inkml:channelProperties>
          <inkml:channelProperty channel="X" name="resolution" value="131.05801" units="1/cm"/>
          <inkml:channelProperty channel="Y" name="resolution" value="67.75758" units="1/cm"/>
          <inkml:channelProperty channel="T" name="resolution" value="1" units="1/dev"/>
        </inkml:channelProperties>
      </inkml:inkSource>
      <inkml:timestamp xml:id="ts0" timeString="2016-05-01T15:02:38.368"/>
    </inkml:context>
    <inkml:brush xml:id="br0">
      <inkml:brushProperty name="width" value="0.1" units="cm"/>
      <inkml:brushProperty name="height" value="0.1" units="cm"/>
      <inkml:brushProperty name="fitToCurve" value="1"/>
    </inkml:brush>
  </inkml:definitions>
  <inkml:trace contextRef="#ctx0" brushRef="#br0">0 0 0,'0'28'78,"0"28"-78,0 1 15,0-1-15,0-28 16,0 1-16,43 27 16,-22 29-16,0-57 15,-21 0-15,0 0 0,21 29 16,-21-29 0,0 0-16,0 1 0,22-1 15,-22 28 1,20 1-1,-20 27 1,0-55-16,22 83 0,-22-27 16,20-28-16,-20 55 15,0-83-15,22 55 16,-22-27-16,0 27 16,21 29-16,0-28 15,0-29-15,-21 57 16,0-84-16,0 55 15,0-56-15,0 85 16,0-84-16,0 27 16,0-28-16,0 57 15,0 28-15,0-57 16,0 29-16,0 28 16,-21-29-16,0 58 15,21-58-15,0 57 16,0-56-16,-21 28 15,21-28-15,0 27 16,-22-83-16,22 27 16,0-28-16,0 1 15,0 27-15,0 0 16,0 1-16,0-1 16,0 1-16,0 27 15,0-27-15,0 28 16,-20-29-16,20 57 15,0-85-15,0 29 16,0-1-16,-22 0 16,22-27-16,0-1 15,0 0-15,0 0 16,0 1-16,0-1 16,0 28-16,0-28 15,0 29 1,0-29-16,0 29 15,0-29-15,0 28 16,0 29-16,0-57 16,0 0-16,0 1 15,0-1-15,0 28 16,0-28 0,0 29-16,0-1 15,0 1-15,0-29 16,0 28-16,0-27 15,0 27-15,0 29 16,0-57-16,0 57 16,0-29-1,0 85 1,0-84-16,-20-29 16,20 28-16,-22 1 15,22-1-15,0 1 16,0 56-16,0-57 15,0 29-15,0-1 16,0 1-16,0 0 16,0-29-16,0 29 15,0-1-15,0-55 16,0 27-16,0 1 16,0-29-1,0 0-15,0 28 16,0 57-16,22-28 15,-22 28-15,0-28 16,0-1-16,20 29 16,-20-56-16,0-29 15,0 0-15,0 0 16,0 29-16,0-29 16,0 28-16,0-27 15,0-1-15,0 0 16,0 0-16,0 29 15,0 56-15,0-57 16,0 0-16,0-27 16,0 27-16,0 1 15,0-29-15,0 0 0,0 85 16,0-85-16,0 29 16,0-1-1,0 0-15,0 1 0,0-1 16,0 29-16,0 0 15,0-57-15,0 0 16,0 57-16,0-57 16,0 85-16,22-57 15,-22-27-15,0 27 16,0 29-16,0-29 16,0 1-16,0-29 15,0 28-15,0-28 16,0 1-16,0 27 15,0-28 1,0 1-16,0-1 16,20 0-16,-20 28 15,0 1-15,0-29 16,0 0 0,0 1-16,0-1 515,43-28-515,63 0 16,21 28-16,63-28 15,1 0-15,-43 0 16,-21 0-16,-21 0 16,-85 0-16,22 0 15,20 0-15,-21 0 16,-21 0-16,0 0 16,1 0-16,-1 0 15,64 0-15,-22-28 16,43 28-16,-22 0 15,-20 28-15,-21 0 16,-22-28-16,42 28 16,0-28-16,-20 0 15,-22 29-15,0-29 16,0 0 15,0 28-31,1-28 16,63 0-1,-22 0-15,-20 0 16,-23 0-16,22 0 16,1 0-16,-22 0 0,0 0 15,0 0-15,1 0 16,-1 0 0,0 0-16,22 0 31,-22 0-31,0 0 15,0 0-15,21 0 16,0 0-16,1 0 16,20 0-16,-20 0 15,-22 0-15,21 0 16,-20 0-16,-1 28 16,21-28-1,-21 0 1,1 0-16,-2 0 15,2 0-15,41 0 16,-21 0-16,-21 0 16,43 0-1,-64-28-15,43 28 16,-22 0 0,0 0-1,0 0-15,0 0 16,0 0-16,1 0 15,41 0-15,-21 0 16,0 0-16,65 0 16,-65 0-16,42 0 15,-42 0-15,1 0 16,-22 0-16,0 0 16,0 0-16,1 0 15,-1 0-15,0 0 16,0-28-16,1 28 15,-1 0-15,0 0 16,0-29 0,0 29-1,0 0 17,-21-28-32,22 28 62,-2 0 376,2 0-423,-1 28 1,0-28-1,0 0-15,21 0 16,-20 29-16,-1-29 16,0 0 31,-21 28 515,43-28-484,-22 0-78,0 0 16,0 0 31,0 0-32,-21-28 454,-21-1-453,21 1-16,0 0 15,-21 0 1,0 28 0,21-28-16,-21-1 15,-1 29-15,22-28 16,0 0-16,-21 0 15,21-1 1,-21 1-16,21 0 16,0 0-1,0 0 1,-43-1 0,22 1-1,0 28 1,21-28-16,-21 0 15,21-1-15,-21 29 16,0-28-16,-1-28 16,2 28 31,20-1-32,-22 29 32,1-28-47,0 28 31,42 0 297,22 28-312,-23 57-16,23-57 16,-22 0-16,0 1 15,-21-1-15,21 0 16,0-28-16,1 28 16,-1 1-16,0-1 15,0-28-15,22 56 16,-22-28-1,-21 1-15,64-1 16,-44 28-16,2-27 16,20-29-16,-42 28 31,21-28-31,-21 28 16,21 0-16,43 0 15,-43 1-15,21-29 0,1 28 16,20 0-16,-20 0 15,-1-28 1,-21 29-16,-21-1 109,0 0 251,-21-28-345,-1 0 1,2 28-16,-2 0 16,-20-28-16,0 29 15,-22-29-15,-21 56 16,43-56-16,21 28 16,-85 1-1,0-1-15,0 0 16,85 28-16,-42-56 0,-22 0 15,43 85-15,-22-57 16,22-28-16,21 29 16,-1-1-16,1 0 15,0-28-15,21 28 16,0 0 62,-21-28-62,21 29 1609</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118" units="cm"/>
          <inkml:channel name="T" type="integer" max="2.14748E9" units="dev"/>
        </inkml:traceFormat>
        <inkml:channelProperties>
          <inkml:channelProperty channel="X" name="resolution" value="131.05801" units="1/cm"/>
          <inkml:channelProperty channel="Y" name="resolution" value="67.75758" units="1/cm"/>
          <inkml:channelProperty channel="T" name="resolution" value="1" units="1/dev"/>
        </inkml:channelProperties>
      </inkml:inkSource>
      <inkml:timestamp xml:id="ts0" timeString="2016-05-01T15:03:04.113"/>
    </inkml:context>
    <inkml:brush xml:id="br0">
      <inkml:brushProperty name="width" value="0.1" units="cm"/>
      <inkml:brushProperty name="height" value="0.1" units="cm"/>
      <inkml:brushProperty name="fitToCurve" value="1"/>
    </inkml:brush>
  </inkml:definitions>
  <inkml:trace contextRef="#ctx0" brushRef="#br0">348 0 0,'0'29'94,"0"-1"-94,0 0 15,0 28-15,0-27 16,0 27-16,0-28 16,0 1-16,0-1 0,0 85 15,0-85-15,0 0 16,0 0-1,0 1-15,0-1 16,0 0-16,0 0 47,0 57-47,0-57 16,0 29-16,0-29 15,0 0-15,0 0 16,0 0-1,0 1 17,0-1-32,0 0 15,0 0-15,0 29 32,0-29-17,0 0-15,0 0 16,0 29-16,0-29 15,0 0 1,0 1 15,0-1 1,0 0-32,0 0 15,0 0-15,0 1 16,0-1-16,0 0 15,0 0-15,0 1 16,0-1 0,0 0-1,0 0-15,0 0 16,0 1 0,0-1-16,0 0 15,23 0-15,-23 1 16,0 27-1,0-28 1,0 0-16,0 1 0,0-1 16,21 28-1,-21-27 1,0-1 0,0 0-16,0 0 15,0 0 16,0 1-15,0-1-16,0 0 16,0 0-1,0 1 1,0-1 0,21 0-16,-21 0 15,0 0 1,0 1-1,0-1 1,0 0 0,0 0-1,0 1-15,0-1 16,22 28 0,-22-28-16,0 1 46,0-1 17,-22-28 218,1 0-234,21-28-16,0-1-15,-21 1 0,21 0 15,0 0-16,0 0 64,-65-1-64,43 1 1,1 0-1,21 0 17,-22 28-32,22-29 62,-22 29-46,22-28-16,-21 0 0,0 0 15,-1 28-15,0 0 16,22-28 15,-21-1 16,0 1 141,-1 0-173,22 0 1,-22-1 78,1 29-79,-1 0 282,44 0-250,21 0-16,-21 0-31,-1 0 16,0 29-16,1-1 16,21-28-16,-22 56 15,1-27-15,-22 27 16,0-28-1,22-28 48,-22 28-47,21-28-16,1 0 46,-22 29-30,0-1 0,21 0-16,0 0 15,-21 1 1,23-1 0,-23 0-1,21-28 1,0 28 15,1 0 0,-22 1 16,22-29-47,-1 0 47,1 0 16,-1 0-48,0 28 1,1-28 437,-22-57-453,0 29 16,22 0-16,-22 0 15,21 0 1,-21-1-16,0 1 15,22 0 32,-22 0-47,22-1 16,-1 1 0,-21 0-16,64 28 15,-42-28-15,0 0 16,20 28-16,-19 0 15,-2-29 1,0 29-16,1 0 16,-22-28 15,21 28-31,-21-28 16,22 28-16,-22-28 15,21-1 1,1 29-1,-1 0 1,-21-28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F7929-A67A-45FD-AD1D-311692A4158D}" type="datetimeFigureOut">
              <a:rPr lang="en-US" smtClean="0"/>
              <a:t>7/16/2018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4A4BE-D01D-4881-BBA0-AF21BFA7811A}" type="slidenum">
              <a:rPr lang="en-US" smtClean="0"/>
              <a:t>‹#›</a:t>
            </a:fld>
            <a:endParaRPr lang="en-US"/>
          </a:p>
        </p:txBody>
      </p:sp>
    </p:spTree>
    <p:extLst>
      <p:ext uri="{BB962C8B-B14F-4D97-AF65-F5344CB8AC3E}">
        <p14:creationId xmlns:p14="http://schemas.microsoft.com/office/powerpoint/2010/main" val="32327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2</a:t>
            </a:fld>
            <a:endParaRPr lang="en-US"/>
          </a:p>
        </p:txBody>
      </p:sp>
    </p:spTree>
    <p:extLst>
      <p:ext uri="{BB962C8B-B14F-4D97-AF65-F5344CB8AC3E}">
        <p14:creationId xmlns:p14="http://schemas.microsoft.com/office/powerpoint/2010/main" val="295657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05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589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32</a:t>
            </a:fld>
            <a:endParaRPr lang="en-US"/>
          </a:p>
        </p:txBody>
      </p:sp>
    </p:spTree>
    <p:extLst>
      <p:ext uri="{BB962C8B-B14F-4D97-AF65-F5344CB8AC3E}">
        <p14:creationId xmlns:p14="http://schemas.microsoft.com/office/powerpoint/2010/main" val="2557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3</a:t>
            </a:fld>
            <a:endParaRPr lang="en-US"/>
          </a:p>
        </p:txBody>
      </p:sp>
    </p:spTree>
    <p:extLst>
      <p:ext uri="{BB962C8B-B14F-4D97-AF65-F5344CB8AC3E}">
        <p14:creationId xmlns:p14="http://schemas.microsoft.com/office/powerpoint/2010/main" val="206646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57292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13</a:t>
            </a:fld>
            <a:endParaRPr lang="en-US"/>
          </a:p>
        </p:txBody>
      </p:sp>
    </p:spTree>
    <p:extLst>
      <p:ext uri="{BB962C8B-B14F-4D97-AF65-F5344CB8AC3E}">
        <p14:creationId xmlns:p14="http://schemas.microsoft.com/office/powerpoint/2010/main" val="15970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14</a:t>
            </a:fld>
            <a:endParaRPr lang="en-US"/>
          </a:p>
        </p:txBody>
      </p:sp>
    </p:spTree>
    <p:extLst>
      <p:ext uri="{BB962C8B-B14F-4D97-AF65-F5344CB8AC3E}">
        <p14:creationId xmlns:p14="http://schemas.microsoft.com/office/powerpoint/2010/main" val="85766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15</a:t>
            </a:fld>
            <a:endParaRPr lang="en-US"/>
          </a:p>
        </p:txBody>
      </p:sp>
    </p:spTree>
    <p:extLst>
      <p:ext uri="{BB962C8B-B14F-4D97-AF65-F5344CB8AC3E}">
        <p14:creationId xmlns:p14="http://schemas.microsoft.com/office/powerpoint/2010/main" val="3197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09564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895425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7/16/2018</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1968500"/>
            <a:ext cx="9144000" cy="4568613"/>
          </a:xfrm>
          <a:prstGeom prst="rect">
            <a:avLst/>
          </a:prstGeom>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smtClean="0"/>
              <a:t>Edit Master text styles</a:t>
            </a:r>
          </a:p>
        </p:txBody>
      </p:sp>
    </p:spTree>
    <p:extLst>
      <p:ext uri="{BB962C8B-B14F-4D97-AF65-F5344CB8AC3E}">
        <p14:creationId xmlns:p14="http://schemas.microsoft.com/office/powerpoint/2010/main" val="851715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97" y="1577929"/>
            <a:ext cx="8296138"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rgbClr val="4C4C4C"/>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smtClean="0"/>
              <a:t>Edit Master text styles</a:t>
            </a:r>
          </a:p>
        </p:txBody>
      </p:sp>
    </p:spTree>
    <p:extLst>
      <p:ext uri="{BB962C8B-B14F-4D97-AF65-F5344CB8AC3E}">
        <p14:creationId xmlns:p14="http://schemas.microsoft.com/office/powerpoint/2010/main" val="71478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2688167"/>
            <a:ext cx="9144000" cy="2627630"/>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smtClean="0"/>
              <a:t>Edit Master text styles</a:t>
            </a:r>
          </a:p>
        </p:txBody>
      </p:sp>
    </p:spTree>
    <p:extLst>
      <p:ext uri="{BB962C8B-B14F-4D97-AF65-F5344CB8AC3E}">
        <p14:creationId xmlns:p14="http://schemas.microsoft.com/office/powerpoint/2010/main" val="215316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1D8BD707-D9CF-40AE-B4C6-C98DA3205C09}"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1D8BD707-D9CF-40AE-B4C6-C98DA3205C09}"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D8BD707-D9CF-40AE-B4C6-C98DA3205C09}" type="datetimeFigureOut">
              <a:rPr lang="en-US" smtClean="0"/>
              <a:pPr/>
              <a:t>7/16/2018</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6F15528-21DE-4FAA-801E-634DDDAF4B2B}" type="slidenum">
              <a:rPr lang="en-US" smtClean="0"/>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1854%20Cholera%20Outbreak%20-%20Snow's%20Map.twb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ublic.tableau.com/s/gallery/mapping-1854-cholera-outbrea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qlbelle.com/2015/01/29/do-you-know-how-dates-work-in-tableau-understanding-continuous-vs-discrete-dates/#more-2628"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png"/><Relationship Id="rId7"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8.emf"/><Relationship Id="rId4" Type="http://schemas.openxmlformats.org/officeDocument/2006/relationships/customXml" Target="../ink/ink1.xml"/><Relationship Id="rId9"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Navigating Tableau</a:t>
            </a:r>
            <a:endParaRPr lang="en-US" sz="6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8330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0" y="1576463"/>
            <a:ext cx="8278223" cy="393954"/>
          </a:xfrm>
        </p:spPr>
        <p:txBody>
          <a:bodyPr/>
          <a:lstStyle/>
          <a:p>
            <a:r>
              <a:rPr lang="en-US" dirty="0" smtClean="0"/>
              <a:t>Shelves &amp; Cards</a:t>
            </a:r>
            <a:endParaRPr lang="en-US" dirty="0"/>
          </a:p>
        </p:txBody>
      </p:sp>
    </p:spTree>
    <p:extLst>
      <p:ext uri="{BB962C8B-B14F-4D97-AF65-F5344CB8AC3E}">
        <p14:creationId xmlns:p14="http://schemas.microsoft.com/office/powerpoint/2010/main" val="288385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8"/>
            <a:ext cx="8296138" cy="3077766"/>
          </a:xfrm>
        </p:spPr>
        <p:txBody>
          <a:bodyPr/>
          <a:lstStyle/>
          <a:p>
            <a:r>
              <a:rPr lang="en-US" dirty="0" smtClean="0"/>
              <a:t>we </a:t>
            </a:r>
            <a:r>
              <a:rPr lang="en-US" dirty="0"/>
              <a:t>have the shelves (or cards). </a:t>
            </a:r>
            <a:endParaRPr lang="en-US" dirty="0" smtClean="0"/>
          </a:p>
          <a:p>
            <a:endParaRPr lang="en-US" dirty="0" smtClean="0"/>
          </a:p>
          <a:p>
            <a:r>
              <a:rPr lang="en-US" dirty="0" smtClean="0"/>
              <a:t>A </a:t>
            </a:r>
            <a:r>
              <a:rPr lang="en-US" dirty="0"/>
              <a:t>view can be built by dragging and dropping fields from the data window into the canvas directly, or onto the shelves</a:t>
            </a:r>
            <a:r>
              <a:rPr lang="en-US" dirty="0" smtClean="0"/>
              <a:t>.</a:t>
            </a:r>
          </a:p>
          <a:p>
            <a:endParaRPr lang="en-US" dirty="0"/>
          </a:p>
          <a:p>
            <a:pPr lvl="0"/>
            <a:r>
              <a:rPr lang="en-US" dirty="0"/>
              <a:t>the Columns shelf and the Rows shelf (drag </a:t>
            </a:r>
            <a:r>
              <a:rPr lang="en-US" dirty="0" smtClean="0"/>
              <a:t>Internet Usage </a:t>
            </a:r>
            <a:r>
              <a:rPr lang="en-US" dirty="0" smtClean="0"/>
              <a:t>to </a:t>
            </a:r>
            <a:r>
              <a:rPr lang="en-US" dirty="0"/>
              <a:t>Columns and </a:t>
            </a:r>
            <a:r>
              <a:rPr lang="en-US" dirty="0" smtClean="0"/>
              <a:t>years </a:t>
            </a:r>
            <a:r>
              <a:rPr lang="en-US" dirty="0"/>
              <a:t>to Rows</a:t>
            </a:r>
            <a:r>
              <a:rPr lang="en-US" dirty="0" smtClean="0"/>
              <a:t>)</a:t>
            </a:r>
          </a:p>
          <a:p>
            <a:pPr lvl="0"/>
            <a:endParaRPr lang="en-US" dirty="0"/>
          </a:p>
          <a:p>
            <a:pPr lvl="0"/>
            <a:r>
              <a:rPr lang="en-US" dirty="0"/>
              <a:t>the Pages shelf (topic for later</a:t>
            </a:r>
            <a:r>
              <a:rPr lang="en-US" dirty="0" smtClean="0"/>
              <a:t>)</a:t>
            </a:r>
            <a:endParaRPr lang="en-US" dirty="0"/>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smtClean="0"/>
              <a:t>Shelves &amp; Cards</a:t>
            </a:r>
            <a:endParaRPr lang="en-US" dirty="0"/>
          </a:p>
        </p:txBody>
      </p:sp>
    </p:spTree>
    <p:extLst>
      <p:ext uri="{BB962C8B-B14F-4D97-AF65-F5344CB8AC3E}">
        <p14:creationId xmlns:p14="http://schemas.microsoft.com/office/powerpoint/2010/main" val="3422328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339376"/>
          </a:xfrm>
        </p:spPr>
        <p:txBody>
          <a:bodyPr/>
          <a:lstStyle/>
          <a:p>
            <a:pPr lvl="0"/>
            <a:r>
              <a:rPr lang="en-US" dirty="0" smtClean="0"/>
              <a:t>Filter </a:t>
            </a:r>
            <a:r>
              <a:rPr lang="en-US" dirty="0"/>
              <a:t>shelf – this is an important feature that you are likely to use a lot</a:t>
            </a:r>
          </a:p>
          <a:p>
            <a:pPr lvl="1"/>
            <a:r>
              <a:rPr lang="en-US" sz="2000" dirty="0"/>
              <a:t>Drag Segment to Filters as an example, and then </a:t>
            </a:r>
            <a:r>
              <a:rPr lang="en-US" sz="2000" b="1" dirty="0"/>
              <a:t>Show Filter</a:t>
            </a:r>
            <a:r>
              <a:rPr lang="en-US" sz="2000" dirty="0"/>
              <a:t> (formerly Show Quick Filter)</a:t>
            </a:r>
          </a:p>
          <a:p>
            <a:pPr lvl="1"/>
            <a:r>
              <a:rPr lang="en-US" sz="2000" dirty="0"/>
              <a:t>If you don’t want the “All” option for some reason, just click the Quick Filter’s drop-down menu and look under Customize</a:t>
            </a:r>
            <a:r>
              <a:rPr lang="en-US" sz="2000" dirty="0" smtClean="0"/>
              <a:t>.</a:t>
            </a:r>
          </a:p>
          <a:p>
            <a:pPr lvl="1"/>
            <a:endParaRPr lang="en-US" sz="2000" dirty="0"/>
          </a:p>
          <a:p>
            <a:pPr lvl="0"/>
            <a:r>
              <a:rPr lang="en-US" dirty="0"/>
              <a:t>Marks Card</a:t>
            </a:r>
          </a:p>
          <a:p>
            <a:pPr lvl="1"/>
            <a:r>
              <a:rPr lang="en-US" dirty="0"/>
              <a:t>The Marks Card is made up of several other shelves, each of which can have fields placed on them and can be clicked on to edit their characteristics</a:t>
            </a:r>
          </a:p>
          <a:p>
            <a:endParaRPr lang="en-US" sz="2300" dirty="0"/>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smtClean="0"/>
              <a:t>Shelves &amp; Cards</a:t>
            </a:r>
            <a:endParaRPr lang="en-US" dirty="0"/>
          </a:p>
        </p:txBody>
      </p:sp>
    </p:spTree>
    <p:extLst>
      <p:ext uri="{BB962C8B-B14F-4D97-AF65-F5344CB8AC3E}">
        <p14:creationId xmlns:p14="http://schemas.microsoft.com/office/powerpoint/2010/main" val="2231410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many sheets</a:t>
            </a:r>
            <a:endParaRPr lang="en-US" dirty="0"/>
          </a:p>
        </p:txBody>
      </p:sp>
      <p:sp>
        <p:nvSpPr>
          <p:cNvPr id="3" name="Content Placeholder 2"/>
          <p:cNvSpPr>
            <a:spLocks noGrp="1"/>
          </p:cNvSpPr>
          <p:nvPr>
            <p:ph idx="1"/>
          </p:nvPr>
        </p:nvSpPr>
        <p:spPr/>
        <p:txBody>
          <a:bodyPr/>
          <a:lstStyle/>
          <a:p>
            <a:r>
              <a:rPr lang="en-US" dirty="0" smtClean="0"/>
              <a:t>In a new sheet</a:t>
            </a:r>
          </a:p>
          <a:p>
            <a:pPr lvl="1"/>
            <a:r>
              <a:rPr lang="en-US" dirty="0" smtClean="0"/>
              <a:t>Plot years vs GDP</a:t>
            </a:r>
          </a:p>
          <a:p>
            <a:endParaRPr lang="en-US" dirty="0"/>
          </a:p>
          <a:p>
            <a:r>
              <a:rPr lang="en-US" dirty="0" smtClean="0"/>
              <a:t>How does the line look like?</a:t>
            </a:r>
          </a:p>
          <a:p>
            <a:endParaRPr lang="en-US" dirty="0"/>
          </a:p>
          <a:p>
            <a:r>
              <a:rPr lang="en-US" dirty="0" smtClean="0"/>
              <a:t>Does it need to be fixed?</a:t>
            </a:r>
            <a:endParaRPr lang="en-US" dirty="0"/>
          </a:p>
        </p:txBody>
      </p:sp>
    </p:spTree>
    <p:extLst>
      <p:ext uri="{BB962C8B-B14F-4D97-AF65-F5344CB8AC3E}">
        <p14:creationId xmlns:p14="http://schemas.microsoft.com/office/powerpoint/2010/main" val="1479597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many </a:t>
            </a:r>
            <a:r>
              <a:rPr lang="en-US" dirty="0" smtClean="0"/>
              <a:t>sheets (2)</a:t>
            </a:r>
            <a:endParaRPr lang="en-US" dirty="0"/>
          </a:p>
        </p:txBody>
      </p:sp>
      <p:sp>
        <p:nvSpPr>
          <p:cNvPr id="3" name="Content Placeholder 2"/>
          <p:cNvSpPr>
            <a:spLocks noGrp="1"/>
          </p:cNvSpPr>
          <p:nvPr>
            <p:ph idx="1"/>
          </p:nvPr>
        </p:nvSpPr>
        <p:spPr/>
        <p:txBody>
          <a:bodyPr/>
          <a:lstStyle/>
          <a:p>
            <a:r>
              <a:rPr lang="en-US" dirty="0" smtClean="0"/>
              <a:t>In a new sheet, let’s have our famous world map</a:t>
            </a:r>
          </a:p>
          <a:p>
            <a:endParaRPr lang="en-US" dirty="0"/>
          </a:p>
          <a:p>
            <a:r>
              <a:rPr lang="en-US" dirty="0" smtClean="0"/>
              <a:t>What is the marks shelf?</a:t>
            </a:r>
          </a:p>
          <a:p>
            <a:pPr lvl="1"/>
            <a:r>
              <a:rPr lang="en-US" dirty="0" smtClean="0"/>
              <a:t>The </a:t>
            </a:r>
            <a:r>
              <a:rPr lang="en-US" dirty="0"/>
              <a:t>Mark shelf is the spot where you drag fields to control properties like type</a:t>
            </a:r>
            <a:r>
              <a:rPr lang="en-US" dirty="0" smtClean="0"/>
              <a:t>, </a:t>
            </a:r>
            <a:r>
              <a:rPr lang="en-US" dirty="0"/>
              <a:t> color, size, and shape.</a:t>
            </a:r>
          </a:p>
          <a:p>
            <a:pPr lvl="1"/>
            <a:r>
              <a:rPr lang="en-US" dirty="0"/>
              <a:t> You can add the same field to another button to get more </a:t>
            </a:r>
            <a:r>
              <a:rPr lang="en-US" dirty="0" smtClean="0"/>
              <a:t>information/visualization.</a:t>
            </a:r>
            <a:endParaRPr lang="en-US" dirty="0"/>
          </a:p>
          <a:p>
            <a:r>
              <a:rPr lang="en-US" dirty="0"/>
              <a:t> </a:t>
            </a:r>
            <a:r>
              <a:rPr lang="en-US" dirty="0" smtClean="0"/>
              <a:t>Let’s use phone usage in both color and label</a:t>
            </a:r>
            <a:endParaRPr lang="en-US" dirty="0"/>
          </a:p>
        </p:txBody>
      </p:sp>
    </p:spTree>
    <p:extLst>
      <p:ext uri="{BB962C8B-B14F-4D97-AF65-F5344CB8AC3E}">
        <p14:creationId xmlns:p14="http://schemas.microsoft.com/office/powerpoint/2010/main" val="890303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me button?</a:t>
            </a:r>
            <a:endParaRPr lang="en-US" dirty="0"/>
          </a:p>
        </p:txBody>
      </p:sp>
      <p:sp>
        <p:nvSpPr>
          <p:cNvPr id="3" name="Content Placeholder 2"/>
          <p:cNvSpPr>
            <a:spLocks noGrp="1"/>
          </p:cNvSpPr>
          <p:nvPr>
            <p:ph idx="1"/>
          </p:nvPr>
        </p:nvSpPr>
        <p:spPr/>
        <p:txBody>
          <a:bodyPr/>
          <a:lstStyle/>
          <a:p>
            <a:r>
              <a:rPr lang="en-US" dirty="0" smtClean="0"/>
              <a:t>On a new sheet, lets redo our last sheet again</a:t>
            </a:r>
          </a:p>
          <a:p>
            <a:endParaRPr lang="en-US" dirty="0" smtClean="0"/>
          </a:p>
          <a:p>
            <a:r>
              <a:rPr lang="en-US" dirty="0" smtClean="0"/>
              <a:t>You can easily start with one visualization and ending up with another as you progress designing it</a:t>
            </a:r>
          </a:p>
          <a:p>
            <a:endParaRPr lang="en-US" dirty="0"/>
          </a:p>
          <a:p>
            <a:r>
              <a:rPr lang="en-US" dirty="0" smtClean="0"/>
              <a:t>Let’s try heat maps</a:t>
            </a:r>
          </a:p>
          <a:p>
            <a:endParaRPr lang="en-US" dirty="0"/>
          </a:p>
        </p:txBody>
      </p:sp>
    </p:spTree>
    <p:extLst>
      <p:ext uri="{BB962C8B-B14F-4D97-AF65-F5344CB8AC3E}">
        <p14:creationId xmlns:p14="http://schemas.microsoft.com/office/powerpoint/2010/main" val="939110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two lines together</a:t>
            </a:r>
            <a:endParaRPr lang="en-US" dirty="0"/>
          </a:p>
        </p:txBody>
      </p:sp>
      <p:sp>
        <p:nvSpPr>
          <p:cNvPr id="3" name="Content Placeholder 2"/>
          <p:cNvSpPr>
            <a:spLocks noGrp="1"/>
          </p:cNvSpPr>
          <p:nvPr>
            <p:ph idx="1"/>
          </p:nvPr>
        </p:nvSpPr>
        <p:spPr/>
        <p:txBody>
          <a:bodyPr/>
          <a:lstStyle/>
          <a:p>
            <a:r>
              <a:rPr lang="en-US" dirty="0" smtClean="0"/>
              <a:t>Lets plot female life expectancy vs years and compare it with male life expectancy</a:t>
            </a:r>
          </a:p>
          <a:p>
            <a:endParaRPr lang="en-US" dirty="0" smtClean="0"/>
          </a:p>
          <a:p>
            <a:r>
              <a:rPr lang="en-US" dirty="0" smtClean="0"/>
              <a:t>Default axis does not show the difference</a:t>
            </a:r>
          </a:p>
          <a:p>
            <a:pPr lvl="1"/>
            <a:r>
              <a:rPr lang="en-US" dirty="0" smtClean="0"/>
              <a:t>Change axis range</a:t>
            </a:r>
          </a:p>
          <a:p>
            <a:pPr lvl="1"/>
            <a:r>
              <a:rPr lang="en-US" dirty="0" smtClean="0"/>
              <a:t>Change axis name</a:t>
            </a:r>
          </a:p>
          <a:p>
            <a:endParaRPr lang="en-US" dirty="0"/>
          </a:p>
          <a:p>
            <a:r>
              <a:rPr lang="en-US" dirty="0" smtClean="0"/>
              <a:t>Can Tableau forecast a trend?</a:t>
            </a:r>
            <a:endParaRPr lang="en-US" dirty="0"/>
          </a:p>
        </p:txBody>
      </p:sp>
    </p:spTree>
    <p:extLst>
      <p:ext uri="{BB962C8B-B14F-4D97-AF65-F5344CB8AC3E}">
        <p14:creationId xmlns:p14="http://schemas.microsoft.com/office/powerpoint/2010/main" val="2440897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0" y="1576463"/>
            <a:ext cx="8278223" cy="393954"/>
          </a:xfrm>
        </p:spPr>
        <p:txBody>
          <a:bodyPr/>
          <a:lstStyle/>
          <a:p>
            <a:r>
              <a:rPr lang="en-US" dirty="0" smtClean="0"/>
              <a:t>Legends</a:t>
            </a:r>
            <a:endParaRPr lang="en-US" dirty="0"/>
          </a:p>
        </p:txBody>
      </p:sp>
    </p:spTree>
    <p:extLst>
      <p:ext uri="{BB962C8B-B14F-4D97-AF65-F5344CB8AC3E}">
        <p14:creationId xmlns:p14="http://schemas.microsoft.com/office/powerpoint/2010/main" val="999114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2154436"/>
          </a:xfrm>
        </p:spPr>
        <p:txBody>
          <a:bodyPr/>
          <a:lstStyle/>
          <a:p>
            <a:pPr indent="0">
              <a:buNone/>
            </a:pPr>
            <a:r>
              <a:rPr lang="en-US" dirty="0"/>
              <a:t>Legends, such as for color, size, and shape, will automatically be created when a field is placed on the color, size or shape card. You can also change the order of fields in the viz by dragging them around in the legend.  Legends can be removed by clicking on the menu, and selecting hide card. To bring a legend back, either right click in the space under the marks card, select Legend and choose which legend to bring back, or use the Analysis menu.</a:t>
            </a:r>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smtClean="0"/>
              <a:t>Legends</a:t>
            </a:r>
            <a:endParaRPr lang="en-US" dirty="0"/>
          </a:p>
        </p:txBody>
      </p:sp>
    </p:spTree>
    <p:extLst>
      <p:ext uri="{BB962C8B-B14F-4D97-AF65-F5344CB8AC3E}">
        <p14:creationId xmlns:p14="http://schemas.microsoft.com/office/powerpoint/2010/main" val="500392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Legends</a:t>
            </a:r>
            <a:endParaRPr lang="en-US" dirty="0"/>
          </a:p>
        </p:txBody>
      </p:sp>
      <p:pic>
        <p:nvPicPr>
          <p:cNvPr id="3" name="Legen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4700" y="991358"/>
            <a:ext cx="6271354" cy="5226380"/>
          </a:xfrm>
          <a:prstGeom prst="rect">
            <a:avLst/>
          </a:prstGeom>
        </p:spPr>
      </p:pic>
    </p:spTree>
    <p:extLst>
      <p:ext uri="{BB962C8B-B14F-4D97-AF65-F5344CB8AC3E}">
        <p14:creationId xmlns:p14="http://schemas.microsoft.com/office/powerpoint/2010/main" val="3227118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of a Story</a:t>
            </a:r>
            <a:endParaRPr lang="en-US" dirty="0"/>
          </a:p>
        </p:txBody>
      </p:sp>
      <p:sp>
        <p:nvSpPr>
          <p:cNvPr id="5" name="Content Placeholder 4"/>
          <p:cNvSpPr>
            <a:spLocks noGrp="1"/>
          </p:cNvSpPr>
          <p:nvPr>
            <p:ph idx="1"/>
          </p:nvPr>
        </p:nvSpPr>
        <p:spPr/>
        <p:txBody>
          <a:bodyPr/>
          <a:lstStyle/>
          <a:p>
            <a:r>
              <a:rPr lang="en-US" dirty="0" smtClean="0"/>
              <a:t>replicating </a:t>
            </a:r>
            <a:r>
              <a:rPr lang="en-US" dirty="0"/>
              <a:t>the famous 1854 </a:t>
            </a:r>
            <a:r>
              <a:rPr lang="en-US" dirty="0">
                <a:hlinkClick r:id="rId3" action="ppaction://hlinkfile"/>
              </a:rPr>
              <a:t>visualization</a:t>
            </a:r>
            <a:r>
              <a:rPr lang="en-US" dirty="0"/>
              <a:t> about the spread of </a:t>
            </a:r>
            <a:r>
              <a:rPr lang="en-US" dirty="0" smtClean="0"/>
              <a:t>cholera</a:t>
            </a:r>
          </a:p>
          <a:p>
            <a:r>
              <a:rPr lang="en-US" dirty="0" smtClean="0"/>
              <a:t>A </a:t>
            </a:r>
            <a:r>
              <a:rPr lang="en-US" dirty="0"/>
              <a:t>story is a way to explain your data in a systematic way</a:t>
            </a:r>
            <a:endParaRPr lang="en-US" dirty="0" smtClean="0"/>
          </a:p>
          <a:p>
            <a:r>
              <a:rPr lang="en-US" dirty="0">
                <a:hlinkClick r:id="rId4"/>
              </a:rPr>
              <a:t>https://</a:t>
            </a:r>
            <a:r>
              <a:rPr lang="en-US" dirty="0" smtClean="0">
                <a:hlinkClick r:id="rId4"/>
              </a:rPr>
              <a:t>public.tableau.com/s/gallery/mapping-1854-cholera-outbreak</a:t>
            </a:r>
            <a:endParaRPr lang="en-US" dirty="0" smtClean="0"/>
          </a:p>
          <a:p>
            <a:endParaRPr lang="en-US" dirty="0"/>
          </a:p>
        </p:txBody>
      </p:sp>
      <p:pic>
        <p:nvPicPr>
          <p:cNvPr id="6" name="Picture 5"/>
          <p:cNvPicPr>
            <a:picLocks noChangeAspect="1"/>
          </p:cNvPicPr>
          <p:nvPr/>
        </p:nvPicPr>
        <p:blipFill>
          <a:blip r:embed="rId5"/>
          <a:stretch>
            <a:fillRect/>
          </a:stretch>
        </p:blipFill>
        <p:spPr>
          <a:xfrm>
            <a:off x="1295400" y="4165781"/>
            <a:ext cx="6734728" cy="2692219"/>
          </a:xfrm>
          <a:prstGeom prst="rect">
            <a:avLst/>
          </a:prstGeom>
        </p:spPr>
      </p:pic>
    </p:spTree>
    <p:extLst>
      <p:ext uri="{BB962C8B-B14F-4D97-AF65-F5344CB8AC3E}">
        <p14:creationId xmlns:p14="http://schemas.microsoft.com/office/powerpoint/2010/main" val="427397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0" y="1576463"/>
            <a:ext cx="8278223" cy="393954"/>
          </a:xfrm>
        </p:spPr>
        <p:txBody>
          <a:bodyPr/>
          <a:lstStyle/>
          <a:p>
            <a:r>
              <a:rPr lang="en-US" dirty="0" smtClean="0"/>
              <a:t>Paying Attention to Pill Color</a:t>
            </a:r>
            <a:endParaRPr lang="en-US" dirty="0"/>
          </a:p>
        </p:txBody>
      </p:sp>
    </p:spTree>
    <p:extLst>
      <p:ext uri="{BB962C8B-B14F-4D97-AF65-F5344CB8AC3E}">
        <p14:creationId xmlns:p14="http://schemas.microsoft.com/office/powerpoint/2010/main" val="1834191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831" y="991359"/>
            <a:ext cx="8296138" cy="923330"/>
          </a:xfrm>
        </p:spPr>
        <p:txBody>
          <a:bodyPr/>
          <a:lstStyle/>
          <a:p>
            <a:pPr indent="0">
              <a:buNone/>
            </a:pPr>
            <a:r>
              <a:rPr lang="en-US" dirty="0"/>
              <a:t>When we bring a field into the view from the Data Window, Tableau creates a pill. The pill color indicates whether the pill is continuous or discrete. Discrete pills are BLUE, Continuous pills are GREEN. </a:t>
            </a:r>
          </a:p>
        </p:txBody>
      </p:sp>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Paying Attention to Pill Color</a:t>
            </a:r>
            <a:endParaRPr lang="en-US" dirty="0"/>
          </a:p>
        </p:txBody>
      </p:sp>
      <p:pic>
        <p:nvPicPr>
          <p:cNvPr id="4" name="Picture 3"/>
          <p:cNvPicPr>
            <a:picLocks noChangeAspect="1"/>
          </p:cNvPicPr>
          <p:nvPr/>
        </p:nvPicPr>
        <p:blipFill>
          <a:blip r:embed="rId2"/>
          <a:stretch>
            <a:fillRect/>
          </a:stretch>
        </p:blipFill>
        <p:spPr>
          <a:xfrm>
            <a:off x="1220738" y="2068577"/>
            <a:ext cx="6736324" cy="3797265"/>
          </a:xfrm>
          <a:prstGeom prst="rect">
            <a:avLst/>
          </a:prstGeom>
        </p:spPr>
      </p:pic>
      <p:sp>
        <p:nvSpPr>
          <p:cNvPr id="5" name="Left Arrow 4"/>
          <p:cNvSpPr/>
          <p:nvPr/>
        </p:nvSpPr>
        <p:spPr>
          <a:xfrm>
            <a:off x="3843799" y="2352084"/>
            <a:ext cx="1069258" cy="417871"/>
          </a:xfrm>
          <a:prstGeom prst="leftArrow">
            <a:avLst/>
          </a:prstGeom>
          <a:solidFill>
            <a:schemeClr val="accent2"/>
          </a:solidFill>
          <a:ln/>
        </p:spPr>
        <p:style>
          <a:lnRef idx="2">
            <a:schemeClr val="accent2"/>
          </a:lnRef>
          <a:fillRef idx="1">
            <a:schemeClr val="lt1"/>
          </a:fillRef>
          <a:effectRef idx="0">
            <a:schemeClr val="accent2"/>
          </a:effectRef>
          <a:fontRef idx="minor">
            <a:schemeClr val="dk1"/>
          </a:fontRef>
        </p:style>
        <p:txBody>
          <a:bodyPr lIns="64008" tIns="32004" rIns="64008" bIns="32004" rtlCol="0" anchor="ctr"/>
          <a:lstStyle/>
          <a:p>
            <a:pPr algn="ctr"/>
            <a:r>
              <a:rPr lang="en-US" sz="1300" dirty="0">
                <a:solidFill>
                  <a:schemeClr val="bg2"/>
                </a:solidFill>
              </a:rPr>
              <a:t>Continuous</a:t>
            </a:r>
            <a:endParaRPr lang="en-US" sz="1300" dirty="0">
              <a:solidFill>
                <a:schemeClr val="bg2"/>
              </a:solidFill>
            </a:endParaRPr>
          </a:p>
        </p:txBody>
      </p:sp>
      <p:sp>
        <p:nvSpPr>
          <p:cNvPr id="7" name="Left Arrow 6"/>
          <p:cNvSpPr/>
          <p:nvPr/>
        </p:nvSpPr>
        <p:spPr>
          <a:xfrm>
            <a:off x="3843799" y="2769955"/>
            <a:ext cx="1069258" cy="417871"/>
          </a:xfrm>
          <a:prstGeom prst="leftArrow">
            <a:avLst/>
          </a:prstGeom>
          <a:solidFill>
            <a:schemeClr val="accent2"/>
          </a:solidFill>
          <a:ln/>
        </p:spPr>
        <p:style>
          <a:lnRef idx="2">
            <a:schemeClr val="accent2"/>
          </a:lnRef>
          <a:fillRef idx="1">
            <a:schemeClr val="lt1"/>
          </a:fillRef>
          <a:effectRef idx="0">
            <a:schemeClr val="accent2"/>
          </a:effectRef>
          <a:fontRef idx="minor">
            <a:schemeClr val="dk1"/>
          </a:fontRef>
        </p:style>
        <p:txBody>
          <a:bodyPr lIns="64008" tIns="32004" rIns="64008" bIns="32004" rtlCol="0" anchor="ctr"/>
          <a:lstStyle/>
          <a:p>
            <a:pPr algn="ctr"/>
            <a:r>
              <a:rPr lang="en-US" sz="1300" dirty="0">
                <a:solidFill>
                  <a:schemeClr val="bg2"/>
                </a:solidFill>
              </a:rPr>
              <a:t>Discrete</a:t>
            </a:r>
            <a:endParaRPr lang="en-US" sz="1300" dirty="0">
              <a:solidFill>
                <a:schemeClr val="bg2"/>
              </a:solidFill>
            </a:endParaRPr>
          </a:p>
        </p:txBody>
      </p:sp>
    </p:spTree>
    <p:extLst>
      <p:ext uri="{BB962C8B-B14F-4D97-AF65-F5344CB8AC3E}">
        <p14:creationId xmlns:p14="http://schemas.microsoft.com/office/powerpoint/2010/main" val="655342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3785" y="1086316"/>
            <a:ext cx="8296138" cy="1231106"/>
          </a:xfrm>
        </p:spPr>
        <p:txBody>
          <a:bodyPr/>
          <a:lstStyle/>
          <a:p>
            <a:pPr indent="0">
              <a:buNone/>
            </a:pPr>
            <a:r>
              <a:rPr lang="en-US" dirty="0" smtClean="0"/>
              <a:t>Text </a:t>
            </a:r>
            <a:r>
              <a:rPr lang="en-US" dirty="0"/>
              <a:t>and categories are inherently discrete.  Numbers can also be discrete if they can only take one of a limited set of distinct, separate values.  On the other hand, numbers are continuous if they can take on any value in a range. </a:t>
            </a:r>
          </a:p>
        </p:txBody>
      </p:sp>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Paying Attention to Pill Color</a:t>
            </a:r>
            <a:endParaRPr lang="en-US" dirty="0"/>
          </a:p>
        </p:txBody>
      </p:sp>
      <p:pic>
        <p:nvPicPr>
          <p:cNvPr id="4" name="Discrete Numb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381000"/>
            <a:ext cx="8455493" cy="7046584"/>
          </a:xfrm>
          <a:prstGeom prst="rect">
            <a:avLst/>
          </a:prstGeom>
        </p:spPr>
      </p:pic>
    </p:spTree>
    <p:extLst>
      <p:ext uri="{BB962C8B-B14F-4D97-AF65-F5344CB8AC3E}">
        <p14:creationId xmlns:p14="http://schemas.microsoft.com/office/powerpoint/2010/main" val="1835071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0" y="1576463"/>
            <a:ext cx="8278223" cy="393954"/>
          </a:xfrm>
        </p:spPr>
        <p:txBody>
          <a:bodyPr/>
          <a:lstStyle/>
          <a:p>
            <a:r>
              <a:rPr lang="en-US" dirty="0" smtClean="0"/>
              <a:t>Continuous vs. Discrete Dates</a:t>
            </a:r>
            <a:endParaRPr lang="en-US" dirty="0"/>
          </a:p>
        </p:txBody>
      </p:sp>
    </p:spTree>
    <p:extLst>
      <p:ext uri="{BB962C8B-B14F-4D97-AF65-F5344CB8AC3E}">
        <p14:creationId xmlns:p14="http://schemas.microsoft.com/office/powerpoint/2010/main" val="837808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806170"/>
          </a:xfrm>
        </p:spPr>
        <p:txBody>
          <a:bodyPr/>
          <a:lstStyle/>
          <a:p>
            <a:pPr indent="0">
              <a:buNone/>
            </a:pPr>
            <a:r>
              <a:rPr lang="en-US" dirty="0"/>
              <a:t>With dates, it is </a:t>
            </a:r>
            <a:r>
              <a:rPr lang="en-US" u="sng" dirty="0"/>
              <a:t>very</a:t>
            </a:r>
            <a:r>
              <a:rPr lang="en-US" dirty="0"/>
              <a:t> important to understand the difference between continuous and discrete, since dates can be brought into the view either way.  If the date icon is blue in the data window, then the default when we bring out that pill will be discrete, otherwise it will be brought out as </a:t>
            </a:r>
            <a:r>
              <a:rPr lang="en-US" dirty="0" smtClean="0"/>
              <a:t>continuous</a:t>
            </a:r>
          </a:p>
          <a:p>
            <a:pPr indent="0">
              <a:buNone/>
            </a:pPr>
            <a:endParaRPr lang="en-US" dirty="0"/>
          </a:p>
          <a:p>
            <a:pPr indent="0">
              <a:buNone/>
            </a:pPr>
            <a:r>
              <a:rPr lang="en-US" sz="1700" dirty="0"/>
              <a:t>Useful trick: if we right click drag (option click drag on a Mac), we can select specifically what sort of date we </a:t>
            </a:r>
            <a:r>
              <a:rPr lang="en-US" sz="1700" dirty="0"/>
              <a:t>want</a:t>
            </a:r>
          </a:p>
          <a:p>
            <a:pPr indent="0">
              <a:buNone/>
            </a:pPr>
            <a:endParaRPr lang="en-US" dirty="0"/>
          </a:p>
          <a:p>
            <a:pPr indent="0">
              <a:buNone/>
            </a:pPr>
            <a:r>
              <a:rPr lang="en-US" dirty="0"/>
              <a:t>Importantly, once a date is in the viz we can easily change its data type in the pill’s menu – you need to remember that </a:t>
            </a:r>
            <a:r>
              <a:rPr lang="en-US" u="sng" dirty="0"/>
              <a:t>the options on top are discrete dates, the lower section are continuous dates</a:t>
            </a:r>
            <a:r>
              <a:rPr lang="en-US" dirty="0"/>
              <a:t>. </a:t>
            </a:r>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a:t>Continuous vs. Discrete Dates</a:t>
            </a:r>
          </a:p>
        </p:txBody>
      </p:sp>
    </p:spTree>
    <p:extLst>
      <p:ext uri="{BB962C8B-B14F-4D97-AF65-F5344CB8AC3E}">
        <p14:creationId xmlns:p14="http://schemas.microsoft.com/office/powerpoint/2010/main" val="2586798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092201"/>
            <a:ext cx="8296138" cy="3898503"/>
          </a:xfrm>
        </p:spPr>
        <p:txBody>
          <a:bodyPr/>
          <a:lstStyle/>
          <a:p>
            <a:pPr indent="0">
              <a:buNone/>
            </a:pPr>
            <a:r>
              <a:rPr lang="en-US" dirty="0"/>
              <a:t>Now show it both ways</a:t>
            </a:r>
            <a:r>
              <a:rPr lang="en-US" dirty="0" smtClean="0"/>
              <a:t>:</a:t>
            </a:r>
          </a:p>
          <a:p>
            <a:pPr indent="0">
              <a:buNone/>
            </a:pPr>
            <a:endParaRPr lang="en-US" dirty="0"/>
          </a:p>
          <a:p>
            <a:pPr indent="0">
              <a:buNone/>
            </a:pPr>
            <a:r>
              <a:rPr lang="en-US" b="1" dirty="0"/>
              <a:t>New sheet</a:t>
            </a:r>
            <a:r>
              <a:rPr lang="en-US" dirty="0"/>
              <a:t>. Start by double-clicking </a:t>
            </a:r>
            <a:r>
              <a:rPr lang="en-US" b="1" dirty="0"/>
              <a:t>Profit</a:t>
            </a:r>
            <a:r>
              <a:rPr lang="en-US" dirty="0"/>
              <a:t>, then bringing </a:t>
            </a:r>
            <a:r>
              <a:rPr lang="en-US" b="1" dirty="0"/>
              <a:t>Order Date</a:t>
            </a:r>
            <a:r>
              <a:rPr lang="en-US" dirty="0"/>
              <a:t> to columns.  We can see by the blue pill that this is a discrete date.  This means that each part of the date is treated like a category.  So when you drill down (</a:t>
            </a:r>
            <a:r>
              <a:rPr lang="en-US" b="1" dirty="0"/>
              <a:t>click the +</a:t>
            </a:r>
            <a:r>
              <a:rPr lang="en-US" dirty="0"/>
              <a:t> to expand to years and quarters), you have a separate section of the viz for each year, rather than one continuous line. </a:t>
            </a:r>
            <a:endParaRPr lang="en-US" dirty="0" smtClean="0"/>
          </a:p>
          <a:p>
            <a:pPr indent="0">
              <a:buNone/>
            </a:pPr>
            <a:endParaRPr lang="en-US" dirty="0"/>
          </a:p>
          <a:p>
            <a:pPr indent="0">
              <a:buNone/>
            </a:pPr>
            <a:r>
              <a:rPr lang="en-US" dirty="0" smtClean="0"/>
              <a:t>Discrete </a:t>
            </a:r>
            <a:r>
              <a:rPr lang="en-US" dirty="0"/>
              <a:t>dates can be good because they allow you to treat each “date part” (year, month, etc.) as a separate variable.  So, for example, if you want to filter sales by month (e.g. show me our sales in July), a discrete date works best.</a:t>
            </a:r>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a:t>Continuous vs. Discrete Dates</a:t>
            </a:r>
          </a:p>
        </p:txBody>
      </p:sp>
    </p:spTree>
    <p:extLst>
      <p:ext uri="{BB962C8B-B14F-4D97-AF65-F5344CB8AC3E}">
        <p14:creationId xmlns:p14="http://schemas.microsoft.com/office/powerpoint/2010/main" val="2698368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4770537"/>
          </a:xfrm>
        </p:spPr>
        <p:txBody>
          <a:bodyPr/>
          <a:lstStyle/>
          <a:p>
            <a:pPr indent="0">
              <a:buNone/>
            </a:pPr>
            <a:r>
              <a:rPr lang="en-US" dirty="0"/>
              <a:t>Now </a:t>
            </a:r>
            <a:r>
              <a:rPr lang="en-US" b="1" dirty="0"/>
              <a:t>drag the Quarter pill out</a:t>
            </a:r>
            <a:r>
              <a:rPr lang="en-US" dirty="0"/>
              <a:t> of the view so that you have only Year </a:t>
            </a:r>
            <a:r>
              <a:rPr lang="en-US" dirty="0" smtClean="0"/>
              <a:t>again.  </a:t>
            </a:r>
            <a:r>
              <a:rPr lang="en-US" dirty="0"/>
              <a:t>Right click and select the second </a:t>
            </a:r>
            <a:r>
              <a:rPr lang="en-US" dirty="0" smtClean="0"/>
              <a:t>year</a:t>
            </a:r>
          </a:p>
          <a:p>
            <a:pPr indent="0">
              <a:buNone/>
            </a:pPr>
            <a:endParaRPr lang="en-US" dirty="0"/>
          </a:p>
          <a:p>
            <a:pPr indent="0">
              <a:buNone/>
            </a:pPr>
            <a:r>
              <a:rPr lang="en-US" dirty="0" smtClean="0"/>
              <a:t>You </a:t>
            </a:r>
            <a:r>
              <a:rPr lang="en-US" dirty="0"/>
              <a:t>can see how the line now becomes continuous, and when you </a:t>
            </a:r>
            <a:r>
              <a:rPr lang="en-US" b="1" dirty="0"/>
              <a:t>click the +</a:t>
            </a:r>
            <a:r>
              <a:rPr lang="en-US" dirty="0"/>
              <a:t> it simply adds resolution rather than adding new pills (since each part of the date is not considered a category </a:t>
            </a:r>
            <a:r>
              <a:rPr lang="en-US" dirty="0" smtClean="0"/>
              <a:t>anymore.</a:t>
            </a:r>
          </a:p>
          <a:p>
            <a:pPr indent="0">
              <a:buNone/>
            </a:pPr>
            <a:endParaRPr lang="en-US" dirty="0"/>
          </a:p>
          <a:p>
            <a:pPr indent="0">
              <a:buNone/>
            </a:pPr>
            <a:r>
              <a:rPr lang="en-US" dirty="0" smtClean="0"/>
              <a:t>For more info on continuous vs discrete dates, check out this link</a:t>
            </a:r>
          </a:p>
          <a:p>
            <a:pPr indent="0">
              <a:buNone/>
            </a:pPr>
            <a:r>
              <a:rPr lang="en-US" u="sng" dirty="0">
                <a:solidFill>
                  <a:schemeClr val="tx1"/>
                </a:solidFill>
                <a:latin typeface="BentonSans Book"/>
                <a:ea typeface="ＭＳ Ｐゴシック" charset="0"/>
                <a:cs typeface="ＭＳ Ｐゴシック" charset="0"/>
                <a:hlinkClick r:id="rId3"/>
              </a:rPr>
              <a:t>http://sqlbelle.com/2015/01/29/do-you-know-how-dates-work-in-tableau-understanding-continuous-vs-discrete-dates/#more-2628</a:t>
            </a:r>
            <a:endParaRPr lang="en-US" dirty="0">
              <a:solidFill>
                <a:schemeClr val="tx1"/>
              </a:solidFill>
              <a:latin typeface="BentonSans Book"/>
              <a:ea typeface="ＭＳ Ｐゴシック" charset="0"/>
              <a:cs typeface="ＭＳ Ｐゴシック" charset="0"/>
            </a:endParaRPr>
          </a:p>
          <a:p>
            <a:pPr indent="0">
              <a:buNone/>
            </a:pPr>
            <a:endParaRPr lang="en-US" dirty="0" smtClean="0"/>
          </a:p>
          <a:p>
            <a:pPr indent="0">
              <a:buNone/>
            </a:pPr>
            <a:endParaRPr lang="en-US" dirty="0"/>
          </a:p>
          <a:p>
            <a:pPr indent="0">
              <a:buNone/>
            </a:pPr>
            <a:endParaRPr lang="en-US" dirty="0" smtClean="0"/>
          </a:p>
          <a:p>
            <a:pPr indent="0">
              <a:buNone/>
            </a:pPr>
            <a:endParaRPr lang="en-US" dirty="0"/>
          </a:p>
        </p:txBody>
      </p:sp>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a:t>Continuous vs. Discrete Dates</a:t>
            </a:r>
          </a:p>
        </p:txBody>
      </p:sp>
    </p:spTree>
    <p:extLst>
      <p:ext uri="{BB962C8B-B14F-4D97-AF65-F5344CB8AC3E}">
        <p14:creationId xmlns:p14="http://schemas.microsoft.com/office/powerpoint/2010/main" val="2458824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6" y="498916"/>
            <a:ext cx="8293183" cy="393954"/>
          </a:xfrm>
          <a:prstGeom prst="rect">
            <a:avLst/>
          </a:prstGeom>
        </p:spPr>
        <p:txBody>
          <a:bodyPr/>
          <a:lstStyle/>
          <a:p>
            <a:r>
              <a:rPr lang="en-US" dirty="0"/>
              <a:t>Continuous vs. Discrete Dates</a:t>
            </a:r>
          </a:p>
        </p:txBody>
      </p:sp>
      <p:pic>
        <p:nvPicPr>
          <p:cNvPr id="5" name="Continuous vs Discrete Da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6345" y="960581"/>
            <a:ext cx="6268064" cy="5223639"/>
          </a:xfrm>
          <a:prstGeom prst="rect">
            <a:avLst/>
          </a:prstGeom>
        </p:spPr>
      </p:pic>
    </p:spTree>
    <p:extLst>
      <p:ext uri="{BB962C8B-B14F-4D97-AF65-F5344CB8AC3E}">
        <p14:creationId xmlns:p14="http://schemas.microsoft.com/office/powerpoint/2010/main" val="292876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Remember</a:t>
            </a:r>
            <a:endParaRPr lang="en-US" dirty="0"/>
          </a:p>
        </p:txBody>
      </p:sp>
      <p:pic>
        <p:nvPicPr>
          <p:cNvPr id="4098" name="Picture 2"/>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518633" cy="504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933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Remember</a:t>
            </a:r>
            <a:endParaRPr lang="en-US" dirty="0"/>
          </a:p>
        </p:txBody>
      </p:sp>
      <p:pic>
        <p:nvPicPr>
          <p:cNvPr id="5122" name="Picture 2"/>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66087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925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Navigating the Cholera Story</a:t>
            </a:r>
            <a:endParaRPr lang="en-US" dirty="0"/>
          </a:p>
        </p:txBody>
      </p:sp>
      <p:sp>
        <p:nvSpPr>
          <p:cNvPr id="3" name="Content Placeholder 2"/>
          <p:cNvSpPr>
            <a:spLocks noGrp="1"/>
          </p:cNvSpPr>
          <p:nvPr>
            <p:ph idx="1"/>
          </p:nvPr>
        </p:nvSpPr>
        <p:spPr/>
        <p:txBody>
          <a:bodyPr/>
          <a:lstStyle/>
          <a:p>
            <a:r>
              <a:rPr lang="en-US" dirty="0">
                <a:solidFill>
                  <a:schemeClr val="tx1"/>
                </a:solidFill>
              </a:rPr>
              <a:t>On the left hand side you’ll see a list of the dashboards and </a:t>
            </a:r>
            <a:r>
              <a:rPr lang="en-US" dirty="0" smtClean="0">
                <a:solidFill>
                  <a:schemeClr val="tx1"/>
                </a:solidFill>
              </a:rPr>
              <a:t>worksheets</a:t>
            </a:r>
            <a:endParaRPr lang="en-US" dirty="0" smtClean="0"/>
          </a:p>
          <a:p>
            <a:r>
              <a:rPr lang="en-US" dirty="0" smtClean="0">
                <a:solidFill>
                  <a:schemeClr val="tx1"/>
                </a:solidFill>
              </a:rPr>
              <a:t>Cholera cases tab (worksheet)</a:t>
            </a:r>
          </a:p>
          <a:p>
            <a:pPr lvl="1"/>
            <a:r>
              <a:rPr lang="en-US" dirty="0" smtClean="0">
                <a:solidFill>
                  <a:schemeClr val="tx1"/>
                </a:solidFill>
              </a:rPr>
              <a:t>Geographical representation</a:t>
            </a:r>
          </a:p>
          <a:p>
            <a:r>
              <a:rPr lang="en-US" dirty="0" smtClean="0">
                <a:solidFill>
                  <a:schemeClr val="tx1"/>
                </a:solidFill>
              </a:rPr>
              <a:t>See the underlying data</a:t>
            </a:r>
          </a:p>
          <a:p>
            <a:endParaRPr lang="en-US" dirty="0">
              <a:solidFill>
                <a:schemeClr val="tx1"/>
              </a:solidFill>
            </a:endParaRPr>
          </a:p>
        </p:txBody>
      </p:sp>
    </p:spTree>
    <p:extLst>
      <p:ext uri="{BB962C8B-B14F-4D97-AF65-F5344CB8AC3E}">
        <p14:creationId xmlns:p14="http://schemas.microsoft.com/office/powerpoint/2010/main" val="11919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a:t>
            </a:r>
            <a:r>
              <a:rPr lang="en-US" dirty="0" smtClean="0"/>
              <a:t>our first dashboard</a:t>
            </a:r>
            <a:endParaRPr lang="en-US" dirty="0"/>
          </a:p>
        </p:txBody>
      </p:sp>
      <p:sp>
        <p:nvSpPr>
          <p:cNvPr id="3" name="Content Placeholder 2"/>
          <p:cNvSpPr>
            <a:spLocks noGrp="1"/>
          </p:cNvSpPr>
          <p:nvPr>
            <p:ph idx="1"/>
          </p:nvPr>
        </p:nvSpPr>
        <p:spPr/>
        <p:txBody>
          <a:bodyPr/>
          <a:lstStyle/>
          <a:p>
            <a:r>
              <a:rPr lang="en-US" dirty="0" smtClean="0"/>
              <a:t>Have a world map with country on one sheet</a:t>
            </a:r>
          </a:p>
          <a:p>
            <a:endParaRPr lang="en-US" dirty="0"/>
          </a:p>
          <a:p>
            <a:r>
              <a:rPr lang="en-US" dirty="0" smtClean="0"/>
              <a:t>Use size to characterize Co2 emissions on the </a:t>
            </a:r>
            <a:r>
              <a:rPr lang="en-US" dirty="0" err="1" smtClean="0"/>
              <a:t>viz</a:t>
            </a:r>
            <a:endParaRPr lang="en-US" dirty="0" smtClean="0"/>
          </a:p>
          <a:p>
            <a:endParaRPr lang="en-US" dirty="0" smtClean="0"/>
          </a:p>
          <a:p>
            <a:r>
              <a:rPr lang="en-US" dirty="0" smtClean="0"/>
              <a:t>On another sheet, plot for each country the co2 vs year</a:t>
            </a:r>
          </a:p>
          <a:p>
            <a:endParaRPr lang="en-US" dirty="0"/>
          </a:p>
          <a:p>
            <a:r>
              <a:rPr lang="en-US" dirty="0" smtClean="0"/>
              <a:t>Now let’s create our dashboard</a:t>
            </a:r>
          </a:p>
          <a:p>
            <a:endParaRPr lang="en-US" dirty="0"/>
          </a:p>
          <a:p>
            <a:endParaRPr lang="en-US" dirty="0"/>
          </a:p>
        </p:txBody>
      </p:sp>
    </p:spTree>
    <p:extLst>
      <p:ext uri="{BB962C8B-B14F-4D97-AF65-F5344CB8AC3E}">
        <p14:creationId xmlns:p14="http://schemas.microsoft.com/office/powerpoint/2010/main" val="4284465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315913"/>
            <a:ext cx="7658100" cy="62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70719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a Dashboard</a:t>
            </a:r>
            <a:endParaRPr lang="en-US" dirty="0"/>
          </a:p>
        </p:txBody>
      </p:sp>
      <p:sp>
        <p:nvSpPr>
          <p:cNvPr id="3" name="Content Placeholder 2"/>
          <p:cNvSpPr>
            <a:spLocks noGrp="1"/>
          </p:cNvSpPr>
          <p:nvPr>
            <p:ph idx="1"/>
          </p:nvPr>
        </p:nvSpPr>
        <p:spPr/>
        <p:txBody>
          <a:bodyPr/>
          <a:lstStyle/>
          <a:p>
            <a:r>
              <a:rPr lang="en-US" dirty="0" smtClean="0"/>
              <a:t>You can use one sheet to filter another</a:t>
            </a:r>
          </a:p>
          <a:p>
            <a:endParaRPr lang="en-US" dirty="0"/>
          </a:p>
          <a:p>
            <a:r>
              <a:rPr lang="en-US" dirty="0" smtClean="0"/>
              <a:t>Do not forget to add titles to your dashboard and sheets</a:t>
            </a:r>
          </a:p>
          <a:p>
            <a:endParaRPr lang="en-US" dirty="0"/>
          </a:p>
          <a:p>
            <a:r>
              <a:rPr lang="en-US" dirty="0" smtClean="0"/>
              <a:t>It is a good habit to name your sheets </a:t>
            </a:r>
            <a:endParaRPr lang="en-US" dirty="0"/>
          </a:p>
        </p:txBody>
      </p:sp>
    </p:spTree>
    <p:extLst>
      <p:ext uri="{BB962C8B-B14F-4D97-AF65-F5344CB8AC3E}">
        <p14:creationId xmlns:p14="http://schemas.microsoft.com/office/powerpoint/2010/main" val="3530156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your visualization</a:t>
            </a:r>
            <a:endParaRPr lang="en-US" dirty="0"/>
          </a:p>
        </p:txBody>
      </p:sp>
      <p:sp>
        <p:nvSpPr>
          <p:cNvPr id="3" name="Content Placeholder 2"/>
          <p:cNvSpPr>
            <a:spLocks noGrp="1"/>
          </p:cNvSpPr>
          <p:nvPr>
            <p:ph idx="1"/>
          </p:nvPr>
        </p:nvSpPr>
        <p:spPr/>
        <p:txBody>
          <a:bodyPr/>
          <a:lstStyle/>
          <a:p>
            <a:r>
              <a:rPr lang="en-US" dirty="0" smtClean="0"/>
              <a:t>You can publish your visualization online on Tableau’s cloud from Tableau desktop</a:t>
            </a:r>
          </a:p>
          <a:p>
            <a:r>
              <a:rPr lang="en-US" dirty="0" smtClean="0"/>
              <a:t>This can serve as your Tableau portfolio </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895600"/>
            <a:ext cx="8221663" cy="379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608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our first file</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5069" y="1600200"/>
            <a:ext cx="771386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436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the data source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 is called connecting (not opening) because Tableau does not change the original dataset</a:t>
            </a:r>
          </a:p>
          <a:p>
            <a:r>
              <a:rPr lang="en-US" dirty="0" smtClean="0"/>
              <a:t>After importing your desired excel sheet, you get a preview of the first 1000 lines</a:t>
            </a:r>
          </a:p>
          <a:p>
            <a:r>
              <a:rPr lang="en-US" dirty="0" smtClean="0"/>
              <a:t>Check the preview</a:t>
            </a:r>
          </a:p>
          <a:p>
            <a:pPr lvl="1"/>
            <a:r>
              <a:rPr lang="en-US" dirty="0" smtClean="0"/>
              <a:t>Each column is one variable</a:t>
            </a:r>
          </a:p>
          <a:p>
            <a:pPr lvl="1"/>
            <a:r>
              <a:rPr lang="en-US" dirty="0" smtClean="0"/>
              <a:t>First row is column headers</a:t>
            </a:r>
          </a:p>
          <a:p>
            <a:r>
              <a:rPr lang="en-US" dirty="0" smtClean="0"/>
              <a:t>You can also check the type of the imported variable and see if it is interpreted correctly</a:t>
            </a:r>
          </a:p>
          <a:p>
            <a:r>
              <a:rPr lang="en-US" dirty="0" smtClean="0"/>
              <a:t>Connecting to text files, help importing comma separated data like csv or tab (any delimiter) separated data</a:t>
            </a:r>
          </a:p>
          <a:p>
            <a:r>
              <a:rPr lang="en-US" dirty="0" smtClean="0"/>
              <a:t>More data preparing and connecting will be discussed later</a:t>
            </a:r>
            <a:endParaRPr lang="en-US" dirty="0"/>
          </a:p>
        </p:txBody>
      </p:sp>
    </p:spTree>
    <p:extLst>
      <p:ext uri="{BB962C8B-B14F-4D97-AF65-F5344CB8AC3E}">
        <p14:creationId xmlns:p14="http://schemas.microsoft.com/office/powerpoint/2010/main" val="2980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the following dashboard for Co2 per capita</a:t>
            </a:r>
          </a:p>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2286000"/>
            <a:ext cx="7518399" cy="440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844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0277" y="282894"/>
            <a:ext cx="2493374" cy="4553267"/>
          </a:xfrm>
          <a:prstGeom prst="rect">
            <a:avLst/>
          </a:prstGeom>
        </p:spPr>
      </p:pic>
      <p:pic>
        <p:nvPicPr>
          <p:cNvPr id="3" name="Picture 2"/>
          <p:cNvPicPr>
            <a:picLocks noChangeAspect="1"/>
          </p:cNvPicPr>
          <p:nvPr/>
        </p:nvPicPr>
        <p:blipFill>
          <a:blip r:embed="rId3"/>
          <a:stretch>
            <a:fillRect/>
          </a:stretch>
        </p:blipFill>
        <p:spPr>
          <a:xfrm>
            <a:off x="2803651" y="282894"/>
            <a:ext cx="6141720" cy="3036475"/>
          </a:xfrm>
          <a:prstGeom prst="rect">
            <a:avLst/>
          </a:prstGeom>
        </p:spPr>
      </p:pic>
      <p:sp>
        <p:nvSpPr>
          <p:cNvPr id="4" name="Down Arrow 3"/>
          <p:cNvSpPr/>
          <p:nvPr/>
        </p:nvSpPr>
        <p:spPr>
          <a:xfrm>
            <a:off x="3827384" y="1822529"/>
            <a:ext cx="281940" cy="924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1653540" y="2559526"/>
            <a:ext cx="830580" cy="375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718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5680" y="2306638"/>
            <a:ext cx="5486400" cy="4276725"/>
          </a:xfrm>
          <a:prstGeom prst="rect">
            <a:avLst/>
          </a:prstGeom>
        </p:spPr>
      </p:pic>
      <p:pic>
        <p:nvPicPr>
          <p:cNvPr id="3" name="Picture 2"/>
          <p:cNvPicPr>
            <a:picLocks noChangeAspect="1"/>
          </p:cNvPicPr>
          <p:nvPr/>
        </p:nvPicPr>
        <p:blipFill>
          <a:blip r:embed="rId3"/>
          <a:stretch>
            <a:fillRect/>
          </a:stretch>
        </p:blipFill>
        <p:spPr>
          <a:xfrm>
            <a:off x="93584" y="113665"/>
            <a:ext cx="3143250" cy="2343150"/>
          </a:xfrm>
          <a:prstGeom prst="rect">
            <a:avLst/>
          </a:prstGeom>
        </p:spPr>
      </p:pic>
      <p:sp>
        <p:nvSpPr>
          <p:cNvPr id="4" name="Right Arrow 3"/>
          <p:cNvSpPr/>
          <p:nvPr/>
        </p:nvSpPr>
        <p:spPr>
          <a:xfrm>
            <a:off x="1020571" y="740886"/>
            <a:ext cx="746760" cy="183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783050" y="503120"/>
              <a:ext cx="503550" cy="586080"/>
            </p14:xfrm>
          </p:contentPart>
        </mc:Choice>
        <mc:Fallback xmlns="">
          <p:pic>
            <p:nvPicPr>
              <p:cNvPr id="7" name="Ink 6"/>
              <p:cNvPicPr/>
              <p:nvPr/>
            </p:nvPicPr>
            <p:blipFill>
              <a:blip r:embed="rId5"/>
              <a:stretch>
                <a:fillRect/>
              </a:stretch>
            </p:blipFill>
            <p:spPr>
              <a:xfrm>
                <a:off x="2359400" y="485120"/>
                <a:ext cx="70740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889670" y="1158360"/>
              <a:ext cx="1859760" cy="4115160"/>
            </p14:xfrm>
          </p:contentPart>
        </mc:Choice>
        <mc:Fallback xmlns="">
          <p:pic>
            <p:nvPicPr>
              <p:cNvPr id="8" name="Ink 7"/>
              <p:cNvPicPr/>
              <p:nvPr/>
            </p:nvPicPr>
            <p:blipFill>
              <a:blip r:embed="rId7"/>
              <a:stretch>
                <a:fillRect/>
              </a:stretch>
            </p:blipFill>
            <p:spPr>
              <a:xfrm>
                <a:off x="2501560" y="1140360"/>
                <a:ext cx="2515680" cy="4151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8593770" y="1188600"/>
              <a:ext cx="359910" cy="986040"/>
            </p14:xfrm>
          </p:contentPart>
        </mc:Choice>
        <mc:Fallback xmlns="">
          <p:pic>
            <p:nvPicPr>
              <p:cNvPr id="10" name="Ink 9"/>
              <p:cNvPicPr/>
              <p:nvPr/>
            </p:nvPicPr>
            <p:blipFill>
              <a:blip r:embed="rId9"/>
              <a:stretch>
                <a:fillRect/>
              </a:stretch>
            </p:blipFill>
            <p:spPr>
              <a:xfrm>
                <a:off x="11440360" y="1170600"/>
                <a:ext cx="515880" cy="1022040"/>
              </a:xfrm>
              <a:prstGeom prst="rect">
                <a:avLst/>
              </a:prstGeom>
            </p:spPr>
          </p:pic>
        </mc:Fallback>
      </mc:AlternateContent>
    </p:spTree>
    <p:extLst>
      <p:ext uri="{BB962C8B-B14F-4D97-AF65-F5344CB8AC3E}">
        <p14:creationId xmlns:p14="http://schemas.microsoft.com/office/powerpoint/2010/main" val="4046541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Navigating Tableau</a:t>
            </a:r>
            <a:endParaRPr lang="en-US" dirty="0"/>
          </a:p>
        </p:txBody>
      </p:sp>
      <p:sp>
        <p:nvSpPr>
          <p:cNvPr id="3" name="Content Placeholder 2"/>
          <p:cNvSpPr>
            <a:spLocks noGrp="1"/>
          </p:cNvSpPr>
          <p:nvPr>
            <p:ph idx="1"/>
          </p:nvPr>
        </p:nvSpPr>
        <p:spPr/>
        <p:txBody>
          <a:bodyPr/>
          <a:lstStyle/>
          <a:p>
            <a:r>
              <a:rPr lang="en-US" dirty="0" smtClean="0"/>
              <a:t>As you can see, it is not that hard to make a story</a:t>
            </a:r>
          </a:p>
          <a:p>
            <a:endParaRPr lang="en-US" dirty="0"/>
          </a:p>
          <a:p>
            <a:r>
              <a:rPr lang="en-US" dirty="0" smtClean="0"/>
              <a:t>Two skills required</a:t>
            </a:r>
          </a:p>
          <a:p>
            <a:pPr lvl="1"/>
            <a:r>
              <a:rPr lang="en-US" dirty="0" smtClean="0"/>
              <a:t>Choosing the right visualization to deliver your story</a:t>
            </a:r>
          </a:p>
          <a:p>
            <a:pPr lvl="1"/>
            <a:r>
              <a:rPr lang="en-US" b="1" dirty="0" smtClean="0"/>
              <a:t>Making the right visualization</a:t>
            </a:r>
          </a:p>
          <a:p>
            <a:pPr lvl="1"/>
            <a:endParaRPr lang="en-US" b="1" dirty="0"/>
          </a:p>
          <a:p>
            <a:r>
              <a:rPr lang="en-US" dirty="0" smtClean="0"/>
              <a:t>So far, we know the basics of how to put a visualization together</a:t>
            </a:r>
          </a:p>
          <a:p>
            <a:endParaRPr lang="en-US" dirty="0"/>
          </a:p>
          <a:p>
            <a:r>
              <a:rPr lang="en-US" dirty="0" smtClean="0"/>
              <a:t>Next step, dive in deeper in Tableau world</a:t>
            </a:r>
            <a:endParaRPr lang="en-US" dirty="0"/>
          </a:p>
        </p:txBody>
      </p:sp>
    </p:spTree>
    <p:extLst>
      <p:ext uri="{BB962C8B-B14F-4D97-AF65-F5344CB8AC3E}">
        <p14:creationId xmlns:p14="http://schemas.microsoft.com/office/powerpoint/2010/main" val="2284370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Categories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Dimensions</a:t>
            </a:r>
          </a:p>
          <a:p>
            <a:pPr lvl="1"/>
            <a:r>
              <a:rPr lang="en-US" dirty="0" smtClean="0"/>
              <a:t>Dimensions </a:t>
            </a:r>
            <a:r>
              <a:rPr lang="en-US" dirty="0"/>
              <a:t>help to categorize the data</a:t>
            </a:r>
            <a:r>
              <a:rPr lang="en-US" dirty="0" smtClean="0"/>
              <a:t>.</a:t>
            </a:r>
          </a:p>
          <a:p>
            <a:pPr lvl="1"/>
            <a:r>
              <a:rPr lang="en-US" dirty="0"/>
              <a:t>are qualitative </a:t>
            </a:r>
            <a:r>
              <a:rPr lang="en-US" dirty="0" smtClean="0"/>
              <a:t>and Do </a:t>
            </a:r>
            <a:r>
              <a:rPr lang="en-US" dirty="0"/>
              <a:t>not total a </a:t>
            </a:r>
            <a:r>
              <a:rPr lang="en-US" dirty="0" smtClean="0"/>
              <a:t>sum</a:t>
            </a:r>
          </a:p>
          <a:p>
            <a:pPr lvl="1"/>
            <a:r>
              <a:rPr lang="en-US" dirty="0" smtClean="0"/>
              <a:t>For </a:t>
            </a:r>
            <a:r>
              <a:rPr lang="en-US" dirty="0"/>
              <a:t>example, sales region, employee, location, or </a:t>
            </a:r>
            <a:r>
              <a:rPr lang="en-US" dirty="0" smtClean="0"/>
              <a:t>date</a:t>
            </a:r>
          </a:p>
          <a:p>
            <a:pPr lvl="1"/>
            <a:endParaRPr lang="en-US" dirty="0" smtClean="0"/>
          </a:p>
          <a:p>
            <a:r>
              <a:rPr lang="en-US" dirty="0" smtClean="0"/>
              <a:t>Measures</a:t>
            </a:r>
          </a:p>
          <a:p>
            <a:pPr lvl="1"/>
            <a:r>
              <a:rPr lang="en-US" dirty="0"/>
              <a:t> Measures help to determine the scale of a </a:t>
            </a:r>
            <a:r>
              <a:rPr lang="en-US" dirty="0" smtClean="0"/>
              <a:t>category</a:t>
            </a:r>
          </a:p>
          <a:p>
            <a:pPr lvl="1"/>
            <a:r>
              <a:rPr lang="en-US" dirty="0"/>
              <a:t>numerical values that mathematical functions work </a:t>
            </a:r>
            <a:r>
              <a:rPr lang="en-US" dirty="0" smtClean="0"/>
              <a:t>on</a:t>
            </a:r>
          </a:p>
          <a:p>
            <a:pPr lvl="1"/>
            <a:r>
              <a:rPr lang="en-US" dirty="0" smtClean="0"/>
              <a:t>For </a:t>
            </a:r>
            <a:r>
              <a:rPr lang="en-US" dirty="0"/>
              <a:t>example, a sales revenue </a:t>
            </a:r>
            <a:r>
              <a:rPr lang="en-US" dirty="0" smtClean="0"/>
              <a:t>column. You </a:t>
            </a:r>
            <a:r>
              <a:rPr lang="en-US" dirty="0"/>
              <a:t>can find out a total or average the </a:t>
            </a:r>
            <a:r>
              <a:rPr lang="en-US" dirty="0" smtClean="0"/>
              <a:t>data</a:t>
            </a:r>
          </a:p>
          <a:p>
            <a:pPr lvl="1"/>
            <a:endParaRPr lang="en-US" dirty="0"/>
          </a:p>
          <a:p>
            <a:r>
              <a:rPr lang="en-US" dirty="0" smtClean="0"/>
              <a:t>Are all numbers measures?</a:t>
            </a:r>
          </a:p>
          <a:p>
            <a:pPr lvl="1"/>
            <a:r>
              <a:rPr lang="en-US" dirty="0" smtClean="0"/>
              <a:t>No</a:t>
            </a:r>
            <a:r>
              <a:rPr lang="en-US" dirty="0"/>
              <a:t>. Not all columns containing numerical data are considered measures. </a:t>
            </a:r>
            <a:endParaRPr lang="en-US" dirty="0" smtClean="0"/>
          </a:p>
          <a:p>
            <a:pPr lvl="1"/>
            <a:r>
              <a:rPr lang="en-US" dirty="0" smtClean="0"/>
              <a:t>A </a:t>
            </a:r>
            <a:r>
              <a:rPr lang="en-US" dirty="0"/>
              <a:t>satisfaction rating, </a:t>
            </a:r>
            <a:r>
              <a:rPr lang="en-US" dirty="0" smtClean="0"/>
              <a:t>makes </a:t>
            </a:r>
            <a:r>
              <a:rPr lang="en-US" dirty="0"/>
              <a:t>more sense as a dimension</a:t>
            </a:r>
            <a:r>
              <a:rPr lang="en-US" dirty="0" smtClean="0"/>
              <a:t>.</a:t>
            </a:r>
          </a:p>
          <a:p>
            <a:pPr lvl="1"/>
            <a:r>
              <a:rPr lang="en-US" dirty="0" smtClean="0"/>
              <a:t>a </a:t>
            </a:r>
            <a:r>
              <a:rPr lang="en-US" dirty="0"/>
              <a:t>certain product line received 10,000 stars in total is not particularly interesting. However, knowing which products in that line received the most 5-star ratings is </a:t>
            </a:r>
            <a:r>
              <a:rPr lang="en-US" dirty="0" smtClean="0"/>
              <a:t>useful.</a:t>
            </a:r>
            <a:endParaRPr lang="en-US" dirty="0"/>
          </a:p>
          <a:p>
            <a:endParaRPr lang="en-US" dirty="0"/>
          </a:p>
        </p:txBody>
      </p:sp>
    </p:spTree>
    <p:extLst>
      <p:ext uri="{BB962C8B-B14F-4D97-AF65-F5344CB8AC3E}">
        <p14:creationId xmlns:p14="http://schemas.microsoft.com/office/powerpoint/2010/main" val="141827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600200"/>
          </a:xfrm>
        </p:spPr>
        <p:txBody>
          <a:bodyPr/>
          <a:lstStyle/>
          <a:p>
            <a:r>
              <a:rPr lang="en-US" dirty="0" smtClean="0"/>
              <a:t>Data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0427262"/>
              </p:ext>
            </p:extLst>
          </p:nvPr>
        </p:nvGraphicFramePr>
        <p:xfrm>
          <a:off x="685800" y="914400"/>
          <a:ext cx="7924800" cy="5814252"/>
        </p:xfrm>
        <a:graphic>
          <a:graphicData uri="http://schemas.openxmlformats.org/drawingml/2006/table">
            <a:tbl>
              <a:tblPr/>
              <a:tblGrid>
                <a:gridCol w="1981200"/>
                <a:gridCol w="1981200"/>
                <a:gridCol w="1981200"/>
                <a:gridCol w="1981200"/>
              </a:tblGrid>
              <a:tr h="197526">
                <a:tc>
                  <a:txBody>
                    <a:bodyPr/>
                    <a:lstStyle/>
                    <a:p>
                      <a:pPr algn="ctr" fontAlgn="t"/>
                      <a:r>
                        <a:rPr lang="en-US" sz="1400" dirty="0">
                          <a:effectLst/>
                        </a:rPr>
                        <a:t>Data Type</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400">
                          <a:effectLst/>
                        </a:rPr>
                        <a:t>Description</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400">
                          <a:effectLst/>
                        </a:rPr>
                        <a:t>Example</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400" dirty="0" smtClean="0">
                          <a:effectLst/>
                        </a:rPr>
                        <a:t>Sign  in Tableau</a:t>
                      </a:r>
                      <a:endParaRPr lang="en-US" sz="1400" dirty="0">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r>
              <a:tr h="1178221">
                <a:tc>
                  <a:txBody>
                    <a:bodyPr/>
                    <a:lstStyle/>
                    <a:p>
                      <a:pPr algn="ctr" fontAlgn="ctr"/>
                      <a:r>
                        <a:rPr lang="en-US" sz="1400" b="1">
                          <a:effectLst/>
                        </a:rPr>
                        <a:t>STRING</a:t>
                      </a:r>
                      <a:endParaRPr lang="en-US" sz="140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400" dirty="0">
                          <a:effectLst/>
                        </a:rPr>
                        <a:t>Any sequence of zero or more characters. They are enclosed within single quotes. The quote itself can be included in a string by writing it twice.</a:t>
                      </a: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solidFill>
                            <a:srgbClr val="000000"/>
                          </a:solidFill>
                          <a:effectLst/>
                        </a:rPr>
                        <a:t>'Hello' 'Quoted' 'quote'</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smtClean="0">
                          <a:solidFill>
                            <a:srgbClr val="000000"/>
                          </a:solidFill>
                          <a:effectLst/>
                        </a:rPr>
                        <a:t>ABC</a:t>
                      </a:r>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014772">
                <a:tc>
                  <a:txBody>
                    <a:bodyPr/>
                    <a:lstStyle/>
                    <a:p>
                      <a:pPr algn="ctr" fontAlgn="ctr"/>
                      <a:r>
                        <a:rPr lang="en-US" sz="1400" b="1">
                          <a:effectLst/>
                        </a:rPr>
                        <a:t>NUMBER</a:t>
                      </a:r>
                      <a:endParaRPr lang="en-US" sz="140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400">
                          <a:effectLst/>
                        </a:rPr>
                        <a:t>These are either integers or floating points. It is advised to round the floating point numbers while using them in calculations.</a:t>
                      </a: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solidFill>
                            <a:srgbClr val="000000"/>
                          </a:solidFill>
                          <a:effectLst/>
                        </a:rPr>
                        <a:t>3</a:t>
                      </a:r>
                    </a:p>
                    <a:p>
                      <a:pPr algn="ctr" fontAlgn="t"/>
                      <a:r>
                        <a:rPr lang="en-US" sz="1400">
                          <a:solidFill>
                            <a:srgbClr val="000000"/>
                          </a:solidFill>
                          <a:effectLst/>
                        </a:rPr>
                        <a:t>142.58</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smtClean="0">
                          <a:solidFill>
                            <a:srgbClr val="000000"/>
                          </a:solidFill>
                          <a:effectLst/>
                        </a:rPr>
                        <a:t>#</a:t>
                      </a:r>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360975">
                <a:tc>
                  <a:txBody>
                    <a:bodyPr/>
                    <a:lstStyle/>
                    <a:p>
                      <a:pPr algn="ctr" fontAlgn="ctr"/>
                      <a:r>
                        <a:rPr lang="en-US" sz="1400" b="1">
                          <a:effectLst/>
                        </a:rPr>
                        <a:t>BOOLEAN</a:t>
                      </a:r>
                      <a:endParaRPr lang="en-US" sz="140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ctr"/>
                      <a:r>
                        <a:rPr lang="en-US" sz="1400">
                          <a:effectLst/>
                        </a:rPr>
                        <a:t>They are logical values.</a:t>
                      </a: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solidFill>
                            <a:srgbClr val="000000"/>
                          </a:solidFill>
                          <a:effectLst/>
                        </a:rPr>
                        <a:t>TRUE</a:t>
                      </a:r>
                    </a:p>
                    <a:p>
                      <a:pPr algn="ctr" fontAlgn="t"/>
                      <a:r>
                        <a:rPr lang="en-US" sz="1400">
                          <a:solidFill>
                            <a:srgbClr val="000000"/>
                          </a:solidFill>
                          <a:effectLst/>
                        </a:rPr>
                        <a:t>FALSE</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smtClean="0">
                          <a:solidFill>
                            <a:srgbClr val="000000"/>
                          </a:solidFill>
                          <a:effectLst/>
                        </a:rPr>
                        <a:t>T|F</a:t>
                      </a:r>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178221">
                <a:tc>
                  <a:txBody>
                    <a:bodyPr/>
                    <a:lstStyle/>
                    <a:p>
                      <a:pPr algn="ctr" fontAlgn="ctr"/>
                      <a:r>
                        <a:rPr lang="en-US" sz="1400" b="1" dirty="0">
                          <a:effectLst/>
                        </a:rPr>
                        <a:t>DATE &amp; DATETIME</a:t>
                      </a:r>
                      <a:endParaRPr lang="en-US" sz="1400" dirty="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400">
                          <a:effectLst/>
                        </a:rPr>
                        <a:t>Tableau recognizes dates in almost all formats. But in case we need to force Tableau to recognize a string as date, then we put a # sign before the data.</a:t>
                      </a: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solidFill>
                            <a:srgbClr val="000000"/>
                          </a:solidFill>
                          <a:effectLst/>
                        </a:rPr>
                        <a:t>"02/01/2015"</a:t>
                      </a:r>
                    </a:p>
                    <a:p>
                      <a:pPr algn="ctr" fontAlgn="t"/>
                      <a:r>
                        <a:rPr lang="en-US" sz="1400" dirty="0">
                          <a:solidFill>
                            <a:srgbClr val="000000"/>
                          </a:solidFill>
                          <a:effectLst/>
                        </a:rPr>
                        <a:t>"#3 March 1982"</a:t>
                      </a: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smtClean="0">
                          <a:solidFill>
                            <a:srgbClr val="000000"/>
                          </a:solidFill>
                          <a:effectLst/>
                        </a:rPr>
                        <a:t>Calendar</a:t>
                      </a:r>
                      <a:r>
                        <a:rPr lang="en-US" sz="1400" baseline="0" dirty="0" smtClean="0">
                          <a:solidFill>
                            <a:srgbClr val="000000"/>
                          </a:solidFill>
                          <a:effectLst/>
                        </a:rPr>
                        <a:t> icon</a:t>
                      </a:r>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602857">
                <a:tc>
                  <a:txBody>
                    <a:bodyPr/>
                    <a:lstStyle/>
                    <a:p>
                      <a:pPr algn="ctr" fontAlgn="ctr"/>
                      <a:r>
                        <a:rPr lang="en-US" sz="1400" dirty="0" smtClean="0">
                          <a:effectLst/>
                        </a:rPr>
                        <a:t>Coordinates</a:t>
                      </a:r>
                      <a:endParaRPr lang="en-US" sz="1400" dirty="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400" dirty="0" smtClean="0">
                          <a:effectLst/>
                        </a:rPr>
                        <a:t>Used for map plotting</a:t>
                      </a:r>
                      <a:endParaRPr lang="en-US" sz="1400" dirty="0">
                        <a:effectLst/>
                      </a:endParaRPr>
                    </a:p>
                  </a:txBody>
                  <a:tcPr marL="22241" marR="22241" marT="22241" marB="22241"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400" dirty="0" smtClean="0">
                          <a:effectLst/>
                        </a:rPr>
                        <a:t>Lon, </a:t>
                      </a:r>
                      <a:r>
                        <a:rPr lang="en-US" sz="1400" dirty="0" err="1" smtClean="0">
                          <a:effectLst/>
                        </a:rPr>
                        <a:t>Lat</a:t>
                      </a:r>
                      <a:r>
                        <a:rPr lang="en-US" sz="1400" dirty="0" smtClean="0">
                          <a:effectLst/>
                        </a:rPr>
                        <a:t>, countries,</a:t>
                      </a:r>
                      <a:r>
                        <a:rPr lang="en-US" sz="1400" baseline="0" dirty="0" smtClean="0">
                          <a:effectLst/>
                        </a:rPr>
                        <a:t> cities, zip code</a:t>
                      </a:r>
                      <a:endParaRPr lang="en-US" sz="1400" dirty="0" smtClean="0">
                        <a:effectLst/>
                      </a:endParaRPr>
                    </a:p>
                    <a:p>
                      <a:pPr algn="ctr" fontAlgn="t"/>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smtClean="0">
                          <a:solidFill>
                            <a:srgbClr val="000000"/>
                          </a:solidFill>
                          <a:effectLst/>
                        </a:rPr>
                        <a:t>Small</a:t>
                      </a:r>
                      <a:r>
                        <a:rPr lang="en-US" sz="1400" baseline="0" dirty="0" smtClean="0">
                          <a:solidFill>
                            <a:srgbClr val="000000"/>
                          </a:solidFill>
                          <a:effectLst/>
                        </a:rPr>
                        <a:t> globe</a:t>
                      </a:r>
                      <a:endParaRPr lang="en-US" sz="1400" dirty="0">
                        <a:solidFill>
                          <a:srgbClr val="000000"/>
                        </a:solidFill>
                        <a:effectLst/>
                      </a:endParaRPr>
                    </a:p>
                  </a:txBody>
                  <a:tcPr marL="22241" marR="22241" marT="22241" marB="2224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08858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 the Variables Hood</a:t>
            </a:r>
            <a:endParaRPr lang="en-US" dirty="0"/>
          </a:p>
        </p:txBody>
      </p:sp>
      <p:sp>
        <p:nvSpPr>
          <p:cNvPr id="3" name="Content Placeholder 2"/>
          <p:cNvSpPr>
            <a:spLocks noGrp="1"/>
          </p:cNvSpPr>
          <p:nvPr>
            <p:ph idx="1"/>
          </p:nvPr>
        </p:nvSpPr>
        <p:spPr/>
        <p:txBody>
          <a:bodyPr/>
          <a:lstStyle/>
          <a:p>
            <a:r>
              <a:rPr lang="en-US" dirty="0" smtClean="0"/>
              <a:t>Pick a variable, right click -&gt; Describe</a:t>
            </a:r>
          </a:p>
          <a:p>
            <a:r>
              <a:rPr lang="en-US" dirty="0" smtClean="0"/>
              <a:t>-&gt; load will give you the range of </a:t>
            </a:r>
            <a:r>
              <a:rPr lang="en-US" smtClean="0"/>
              <a:t>the columns</a:t>
            </a: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95600"/>
            <a:ext cx="7848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1422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8008</TotalTime>
  <Words>1396</Words>
  <Application>Microsoft Office PowerPoint</Application>
  <PresentationFormat>On-screen Show (4:3)</PresentationFormat>
  <Paragraphs>181</Paragraphs>
  <Slides>36</Slides>
  <Notes>12</Notes>
  <HiddenSlides>0</HiddenSlides>
  <MMClips>3</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Executive</vt:lpstr>
      <vt:lpstr>Navigating Tableau</vt:lpstr>
      <vt:lpstr>Example of a Story</vt:lpstr>
      <vt:lpstr>Navigating the Cholera Story</vt:lpstr>
      <vt:lpstr>PowerPoint Presentation</vt:lpstr>
      <vt:lpstr>PowerPoint Presentation</vt:lpstr>
      <vt:lpstr>Navigating Tableau</vt:lpstr>
      <vt:lpstr>Data Categories</vt:lpstr>
      <vt:lpstr>Data Types</vt:lpstr>
      <vt:lpstr>Under the Variables Hood</vt:lpstr>
      <vt:lpstr>PowerPoint Presentation</vt:lpstr>
      <vt:lpstr>PowerPoint Presentation</vt:lpstr>
      <vt:lpstr>PowerPoint Presentation</vt:lpstr>
      <vt:lpstr>Lets try many sheets</vt:lpstr>
      <vt:lpstr>Lets try many sheets (2)</vt:lpstr>
      <vt:lpstr>Show me button?</vt:lpstr>
      <vt:lpstr>Compare two lines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try our first dashboard</vt:lpstr>
      <vt:lpstr>PowerPoint Presentation</vt:lpstr>
      <vt:lpstr>On a Dashboard</vt:lpstr>
      <vt:lpstr>Publish your visualization</vt:lpstr>
      <vt:lpstr>Import our first file</vt:lpstr>
      <vt:lpstr>Connecting to the data source</vt:lpstr>
      <vt:lpstr>Exercise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Tableau</dc:title>
  <dc:creator>Ahmed Ahmedin</dc:creator>
  <cp:lastModifiedBy>Ahmed Ahmedin</cp:lastModifiedBy>
  <cp:revision>38</cp:revision>
  <dcterms:created xsi:type="dcterms:W3CDTF">2006-08-16T00:00:00Z</dcterms:created>
  <dcterms:modified xsi:type="dcterms:W3CDTF">2018-07-22T04:41:57Z</dcterms:modified>
</cp:coreProperties>
</file>